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  <p:sldMasterId id="2147483715" r:id="rId5"/>
  </p:sldMasterIdLst>
  <p:notesMasterIdLst>
    <p:notesMasterId r:id="rId60"/>
  </p:notesMasterIdLst>
  <p:sldIdLst>
    <p:sldId id="301" r:id="rId6"/>
    <p:sldId id="522" r:id="rId7"/>
    <p:sldId id="515" r:id="rId8"/>
    <p:sldId id="516" r:id="rId9"/>
    <p:sldId id="523" r:id="rId10"/>
    <p:sldId id="517" r:id="rId11"/>
    <p:sldId id="518" r:id="rId12"/>
    <p:sldId id="519" r:id="rId13"/>
    <p:sldId id="520" r:id="rId14"/>
    <p:sldId id="521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1" r:id="rId37"/>
    <p:sldId id="280" r:id="rId38"/>
    <p:sldId id="282" r:id="rId39"/>
    <p:sldId id="283" r:id="rId40"/>
    <p:sldId id="284" r:id="rId41"/>
    <p:sldId id="502" r:id="rId42"/>
    <p:sldId id="286" r:id="rId43"/>
    <p:sldId id="287" r:id="rId44"/>
    <p:sldId id="504" r:id="rId45"/>
    <p:sldId id="288" r:id="rId46"/>
    <p:sldId id="289" r:id="rId47"/>
    <p:sldId id="506" r:id="rId48"/>
    <p:sldId id="290" r:id="rId49"/>
    <p:sldId id="505" r:id="rId50"/>
    <p:sldId id="507" r:id="rId51"/>
    <p:sldId id="294" r:id="rId52"/>
    <p:sldId id="508" r:id="rId53"/>
    <p:sldId id="510" r:id="rId54"/>
    <p:sldId id="511" r:id="rId55"/>
    <p:sldId id="296" r:id="rId56"/>
    <p:sldId id="297" r:id="rId57"/>
    <p:sldId id="512" r:id="rId58"/>
    <p:sldId id="513" r:id="rId59"/>
  </p:sldIdLst>
  <p:sldSz cx="9144000" cy="6858000" type="screen4x3"/>
  <p:notesSz cx="6991350" cy="928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E3415-9710-4FE7-8DA2-A871529E7E3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2ACAC7DD-8F09-48E1-9C3E-3CDA7C464275}">
      <dgm:prSet/>
      <dgm:spPr/>
      <dgm:t>
        <a:bodyPr/>
        <a:lstStyle/>
        <a:p>
          <a:pPr rtl="1"/>
          <a:r>
            <a:rPr lang="fa-IR" dirty="0">
              <a:cs typeface="B Nazanin" panose="00000400000000000000" pitchFamily="2" charset="-78"/>
            </a:rPr>
            <a:t>نوع داده مجرد يا انتزاعي</a:t>
          </a:r>
        </a:p>
      </dgm:t>
    </dgm:pt>
    <dgm:pt modelId="{5391C138-102D-4F1F-9735-3A06908B0956}" type="parTrans" cxnId="{792CC91C-B47B-48D1-90EF-68DB6DB24A3C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1C224ADE-3C7B-47E6-B9DF-43920BED5EE4}" type="sibTrans" cxnId="{792CC91C-B47B-48D1-90EF-68DB6DB24A3C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DC0235F0-6788-465E-BE53-B6A87E1787E5}">
      <dgm:prSet/>
      <dgm:spPr/>
      <dgm:t>
        <a:bodyPr/>
        <a:lstStyle/>
        <a:p>
          <a:pPr rtl="1"/>
          <a:r>
            <a:rPr lang="fa-IR" dirty="0">
              <a:solidFill>
                <a:srgbClr val="2308EE"/>
              </a:solidFill>
              <a:cs typeface="B Nazanin" panose="00000400000000000000" pitchFamily="2" charset="-78"/>
            </a:rPr>
            <a:t>نوع داده مجرد يا انتزاعي </a:t>
          </a:r>
          <a:r>
            <a:rPr lang="fa-IR" dirty="0">
              <a:cs typeface="B Nazanin" panose="00000400000000000000" pitchFamily="2" charset="-78"/>
            </a:rPr>
            <a:t>(</a:t>
          </a:r>
          <a:r>
            <a:rPr lang="en-US" dirty="0">
              <a:cs typeface="B Nazanin" panose="00000400000000000000" pitchFamily="2" charset="-78"/>
            </a:rPr>
            <a:t>ADT</a:t>
          </a:r>
          <a:r>
            <a:rPr lang="fa-IR" dirty="0">
              <a:cs typeface="B Nazanin" panose="00000400000000000000" pitchFamily="2" charset="-78"/>
            </a:rPr>
            <a:t>) نوع داده اي است که در ان </a:t>
          </a:r>
          <a:r>
            <a:rPr lang="fa-IR" dirty="0">
              <a:solidFill>
                <a:srgbClr val="FF0000"/>
              </a:solidFill>
              <a:cs typeface="B Nazanin" panose="00000400000000000000" pitchFamily="2" charset="-78"/>
            </a:rPr>
            <a:t>مشخصات داده ها و اعمال بر روي آنها</a:t>
          </a:r>
          <a:r>
            <a:rPr lang="fa-IR" dirty="0">
              <a:solidFill>
                <a:srgbClr val="FFFF00"/>
              </a:solidFill>
              <a:cs typeface="B Nazanin" panose="00000400000000000000" pitchFamily="2" charset="-78"/>
            </a:rPr>
            <a:t> </a:t>
          </a:r>
          <a:r>
            <a:rPr lang="fa-IR" dirty="0">
              <a:cs typeface="B Nazanin" panose="00000400000000000000" pitchFamily="2" charset="-78"/>
            </a:rPr>
            <a:t>از </a:t>
          </a:r>
          <a:r>
            <a:rPr lang="fa-IR" dirty="0">
              <a:solidFill>
                <a:srgbClr val="7030A0"/>
              </a:solidFill>
              <a:cs typeface="B Nazanin" panose="00000400000000000000" pitchFamily="2" charset="-78"/>
            </a:rPr>
            <a:t>بازنمايي و پياده سازي داده</a:t>
          </a:r>
          <a:r>
            <a:rPr lang="fa-IR" dirty="0">
              <a:cs typeface="B Nazanin" panose="00000400000000000000" pitchFamily="2" charset="-78"/>
            </a:rPr>
            <a:t> جدا مي </a:t>
          </a:r>
          <a:r>
            <a:rPr lang="fa-IR" dirty="0" smtClean="0">
              <a:cs typeface="B Nazanin" panose="00000400000000000000" pitchFamily="2" charset="-78"/>
            </a:rPr>
            <a:t>شود.</a:t>
          </a:r>
          <a:endParaRPr lang="fa-IR" dirty="0">
            <a:cs typeface="B Nazanin" panose="00000400000000000000" pitchFamily="2" charset="-78"/>
          </a:endParaRPr>
        </a:p>
      </dgm:t>
    </dgm:pt>
    <dgm:pt modelId="{E60C101E-C96F-41AD-9E61-982B49D5238F}" type="parTrans" cxnId="{6F76E6D0-A493-429B-B1E0-E0E3550DC027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299BB869-36C0-479B-9130-0C781B28CA35}" type="sibTrans" cxnId="{6F76E6D0-A493-429B-B1E0-E0E3550DC027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886513CE-B15E-4CA2-AA58-09AFE2392613}" type="pres">
      <dgm:prSet presAssocID="{F0CE3415-9710-4FE7-8DA2-A871529E7E3E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45830-EC38-4385-B1FD-C3670FF3FD22}" type="pres">
      <dgm:prSet presAssocID="{2ACAC7DD-8F09-48E1-9C3E-3CDA7C464275}" presName="linNode" presStyleCnt="0"/>
      <dgm:spPr/>
    </dgm:pt>
    <dgm:pt modelId="{69EAB53E-2C3A-4A9B-A1B1-3649D2CC1F6F}" type="pres">
      <dgm:prSet presAssocID="{2ACAC7DD-8F09-48E1-9C3E-3CDA7C464275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4EC86-B4D2-4885-92F4-C0BE482BA326}" type="pres">
      <dgm:prSet presAssocID="{2ACAC7DD-8F09-48E1-9C3E-3CDA7C46427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E89A89-4150-4D5D-A302-1A187F565AC1}" type="presOf" srcId="{2ACAC7DD-8F09-48E1-9C3E-3CDA7C464275}" destId="{69EAB53E-2C3A-4A9B-A1B1-3649D2CC1F6F}" srcOrd="0" destOrd="0" presId="urn:microsoft.com/office/officeart/2005/8/layout/vList5"/>
    <dgm:cxn modelId="{6F31D020-8BE0-499D-B5AC-22D9FA06E4A0}" type="presOf" srcId="{DC0235F0-6788-465E-BE53-B6A87E1787E5}" destId="{E864EC86-B4D2-4885-92F4-C0BE482BA326}" srcOrd="0" destOrd="0" presId="urn:microsoft.com/office/officeart/2005/8/layout/vList5"/>
    <dgm:cxn modelId="{792CC91C-B47B-48D1-90EF-68DB6DB24A3C}" srcId="{F0CE3415-9710-4FE7-8DA2-A871529E7E3E}" destId="{2ACAC7DD-8F09-48E1-9C3E-3CDA7C464275}" srcOrd="0" destOrd="0" parTransId="{5391C138-102D-4F1F-9735-3A06908B0956}" sibTransId="{1C224ADE-3C7B-47E6-B9DF-43920BED5EE4}"/>
    <dgm:cxn modelId="{6F76E6D0-A493-429B-B1E0-E0E3550DC027}" srcId="{2ACAC7DD-8F09-48E1-9C3E-3CDA7C464275}" destId="{DC0235F0-6788-465E-BE53-B6A87E1787E5}" srcOrd="0" destOrd="0" parTransId="{E60C101E-C96F-41AD-9E61-982B49D5238F}" sibTransId="{299BB869-36C0-479B-9130-0C781B28CA35}"/>
    <dgm:cxn modelId="{175D8117-F4F5-4F86-B996-D3C9CF4AC521}" type="presOf" srcId="{F0CE3415-9710-4FE7-8DA2-A871529E7E3E}" destId="{886513CE-B15E-4CA2-AA58-09AFE2392613}" srcOrd="0" destOrd="0" presId="urn:microsoft.com/office/officeart/2005/8/layout/vList5"/>
    <dgm:cxn modelId="{E83EF9A2-72E3-4E6E-9EBF-7CA221D607A5}" type="presParOf" srcId="{886513CE-B15E-4CA2-AA58-09AFE2392613}" destId="{21345830-EC38-4385-B1FD-C3670FF3FD22}" srcOrd="0" destOrd="0" presId="urn:microsoft.com/office/officeart/2005/8/layout/vList5"/>
    <dgm:cxn modelId="{F834C4B0-38F3-46E2-997B-96D196FB255A}" type="presParOf" srcId="{21345830-EC38-4385-B1FD-C3670FF3FD22}" destId="{69EAB53E-2C3A-4A9B-A1B1-3649D2CC1F6F}" srcOrd="0" destOrd="0" presId="urn:microsoft.com/office/officeart/2005/8/layout/vList5"/>
    <dgm:cxn modelId="{65EA2B43-F41F-45A0-9455-EAF783E3249C}" type="presParOf" srcId="{21345830-EC38-4385-B1FD-C3670FF3FD22}" destId="{E864EC86-B4D2-4885-92F4-C0BE482BA32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2B6F7A-3F0E-463C-BE60-CA280EA97EA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2E461804-69E5-4416-80AA-4DE683CC2DB6}">
      <dgm:prSet/>
      <dgm:spPr/>
      <dgm:t>
        <a:bodyPr/>
        <a:lstStyle/>
        <a:p>
          <a:pPr rtl="1"/>
          <a:r>
            <a:rPr lang="fa-IR" dirty="0" smtClean="0">
              <a:cs typeface="B Nazanin" panose="00000400000000000000" pitchFamily="2" charset="-78"/>
            </a:rPr>
            <a:t>آرايه </a:t>
          </a:r>
          <a:endParaRPr lang="fa-IR" dirty="0">
            <a:cs typeface="B Nazanin" panose="00000400000000000000" pitchFamily="2" charset="-78"/>
          </a:endParaRPr>
        </a:p>
      </dgm:t>
    </dgm:pt>
    <dgm:pt modelId="{B07E0134-E4D2-45C8-A5F9-CB55B249209C}" type="parTrans" cxnId="{DB7DAF06-78E1-4F14-8E26-27990DF54F9B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49999178-EF57-48D7-A83E-E08BE31CE315}" type="sibTrans" cxnId="{DB7DAF06-78E1-4F14-8E26-27990DF54F9B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A63B7E0C-A2A3-4CD2-9AB4-D8BAAF33CCF6}">
      <dgm:prSet/>
      <dgm:spPr/>
      <dgm:t>
        <a:bodyPr/>
        <a:lstStyle/>
        <a:p>
          <a:pPr rtl="1"/>
          <a:r>
            <a:rPr lang="fa-IR" b="1" dirty="0">
              <a:cs typeface="B Nazanin" panose="00000400000000000000" pitchFamily="2" charset="-78"/>
            </a:rPr>
            <a:t>مجموعه اي از عناصر از يک نوع داده مي باشد </a:t>
          </a:r>
        </a:p>
      </dgm:t>
    </dgm:pt>
    <dgm:pt modelId="{F39F784A-D332-4D50-933C-896801143B91}" type="parTrans" cxnId="{7A3B2FB2-1DEB-4D02-B079-3D33131EB8A1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7EE7C3F3-20FA-4CE4-83DB-2F77B37AD4A9}" type="sibTrans" cxnId="{7A3B2FB2-1DEB-4D02-B079-3D33131EB8A1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46DFD5C3-11D5-41A6-937B-3EBFD89A23BA}">
      <dgm:prSet/>
      <dgm:spPr/>
      <dgm:t>
        <a:bodyPr/>
        <a:lstStyle/>
        <a:p>
          <a:pPr rtl="1"/>
          <a:r>
            <a:rPr lang="fa-IR" dirty="0">
              <a:cs typeface="B Nazanin" panose="00000400000000000000" pitchFamily="2" charset="-78"/>
            </a:rPr>
            <a:t>ساختار </a:t>
          </a:r>
        </a:p>
      </dgm:t>
    </dgm:pt>
    <dgm:pt modelId="{D084481B-81FB-48B6-9B2A-2F68400500D7}" type="parTrans" cxnId="{C22482AE-63FA-49E0-9CD6-0A8AADED1281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E5362E05-2AE9-4E23-8F8B-7C8D9CA2CFF9}" type="sibTrans" cxnId="{C22482AE-63FA-49E0-9CD6-0A8AADED1281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74EAAEB7-7FAB-420A-AFB4-B868031C95E0}">
      <dgm:prSet/>
      <dgm:spPr/>
      <dgm:t>
        <a:bodyPr/>
        <a:lstStyle/>
        <a:p>
          <a:pPr rtl="1"/>
          <a:r>
            <a:rPr lang="fa-IR" b="1" dirty="0">
              <a:cs typeface="B Nazanin" panose="00000400000000000000" pitchFamily="2" charset="-78"/>
            </a:rPr>
            <a:t>مجموعه اي از عناصر است که لزومي ندارد داده هاي آن يکسان باشد</a:t>
          </a:r>
        </a:p>
      </dgm:t>
    </dgm:pt>
    <dgm:pt modelId="{9034FD8B-BBD0-4ED6-AA0C-A4A0603E21D0}" type="parTrans" cxnId="{1FBD2CAA-0608-4605-91C2-0E5938ECA405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792D811A-42B6-4E74-9EA5-C7F8D3B65B9F}" type="sibTrans" cxnId="{1FBD2CAA-0608-4605-91C2-0E5938ECA405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950EBB6C-05E8-41E8-A729-5678EA352226}">
      <dgm:prSet/>
      <dgm:spPr/>
      <dgm:t>
        <a:bodyPr/>
        <a:lstStyle/>
        <a:p>
          <a:pPr rtl="1"/>
          <a:r>
            <a:rPr lang="fa-IR" dirty="0">
              <a:cs typeface="B Nazanin" panose="00000400000000000000" pitchFamily="2" charset="-78"/>
            </a:rPr>
            <a:t>يونيون</a:t>
          </a:r>
        </a:p>
      </dgm:t>
    </dgm:pt>
    <dgm:pt modelId="{61BDECF4-57F6-41E4-87C5-F6401015CAD2}" type="parTrans" cxnId="{904C1986-C00D-4AEC-B74E-8B28E0F7DEC7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00D2D63F-67CE-47DC-85F4-49868DFF0E0A}" type="sibTrans" cxnId="{904C1986-C00D-4AEC-B74E-8B28E0F7DEC7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9C496C71-45E0-4B01-A01C-886FEDF4EA95}">
      <dgm:prSet/>
      <dgm:spPr/>
      <dgm:t>
        <a:bodyPr/>
        <a:lstStyle/>
        <a:p>
          <a:pPr rtl="1"/>
          <a:r>
            <a:rPr lang="fa-IR" b="1" dirty="0">
              <a:cs typeface="B Nazanin" panose="00000400000000000000" pitchFamily="2" charset="-78"/>
            </a:rPr>
            <a:t>اعلان يونيون مشابه تعريف و اعلان يک ساختار است با اين تفاوت که فيلدهاي يک يونيون بايد در حافظه با هم مشترک باشند </a:t>
          </a:r>
        </a:p>
      </dgm:t>
    </dgm:pt>
    <dgm:pt modelId="{5D80FF25-06CE-43D4-93E7-29EAEEDA3FC5}" type="parTrans" cxnId="{93DD6E74-A938-498F-B394-ABDBB4F6FA5F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E41FBC97-EABC-4F53-B088-EAF2EB579203}" type="sibTrans" cxnId="{93DD6E74-A938-498F-B394-ABDBB4F6FA5F}">
      <dgm:prSet/>
      <dgm:spPr/>
      <dgm:t>
        <a:bodyPr/>
        <a:lstStyle/>
        <a:p>
          <a:pPr rtl="1"/>
          <a:endParaRPr lang="fa-IR">
            <a:cs typeface="B Nazanin" panose="00000400000000000000" pitchFamily="2" charset="-78"/>
          </a:endParaRPr>
        </a:p>
      </dgm:t>
    </dgm:pt>
    <dgm:pt modelId="{6563A46F-A95B-4860-A259-E607EC07E047}" type="pres">
      <dgm:prSet presAssocID="{492B6F7A-3F0E-463C-BE60-CA280EA97EAF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4DEB82-86E7-4CA5-ACFD-1801EEC4CECF}" type="pres">
      <dgm:prSet presAssocID="{2E461804-69E5-4416-80AA-4DE683CC2DB6}" presName="linNode" presStyleCnt="0"/>
      <dgm:spPr/>
    </dgm:pt>
    <dgm:pt modelId="{87A2C728-08C3-4931-9A18-AA4CC39CF177}" type="pres">
      <dgm:prSet presAssocID="{2E461804-69E5-4416-80AA-4DE683CC2DB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90B74-4610-4ADD-88A5-E3B311EF3871}" type="pres">
      <dgm:prSet presAssocID="{2E461804-69E5-4416-80AA-4DE683CC2DB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10500-92B8-48DA-BAD5-B00800BCBA76}" type="pres">
      <dgm:prSet presAssocID="{49999178-EF57-48D7-A83E-E08BE31CE315}" presName="sp" presStyleCnt="0"/>
      <dgm:spPr/>
    </dgm:pt>
    <dgm:pt modelId="{2BC7129D-2CBA-41B8-81B2-602A29D023BD}" type="pres">
      <dgm:prSet presAssocID="{46DFD5C3-11D5-41A6-937B-3EBFD89A23BA}" presName="linNode" presStyleCnt="0"/>
      <dgm:spPr/>
    </dgm:pt>
    <dgm:pt modelId="{0F1BAC6E-1A21-4E17-B379-2AE169F3D05B}" type="pres">
      <dgm:prSet presAssocID="{46DFD5C3-11D5-41A6-937B-3EBFD89A23BA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7FF55-36AE-41F0-B721-D0F76DEAD082}" type="pres">
      <dgm:prSet presAssocID="{46DFD5C3-11D5-41A6-937B-3EBFD89A23B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C8957-C473-4240-815B-2A4ED9CC819A}" type="pres">
      <dgm:prSet presAssocID="{E5362E05-2AE9-4E23-8F8B-7C8D9CA2CFF9}" presName="sp" presStyleCnt="0"/>
      <dgm:spPr/>
    </dgm:pt>
    <dgm:pt modelId="{04E3ED9A-5935-4E8F-9264-86F9CBD57B3D}" type="pres">
      <dgm:prSet presAssocID="{950EBB6C-05E8-41E8-A729-5678EA352226}" presName="linNode" presStyleCnt="0"/>
      <dgm:spPr/>
    </dgm:pt>
    <dgm:pt modelId="{FCEA98BD-D396-485E-B9C4-2B8E91F89C30}" type="pres">
      <dgm:prSet presAssocID="{950EBB6C-05E8-41E8-A729-5678EA352226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6403C-BF25-48D1-B1EA-8E2C6908504E}" type="pres">
      <dgm:prSet presAssocID="{950EBB6C-05E8-41E8-A729-5678EA352226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5C5009-2A57-4F4C-A580-3459A8A9267A}" type="presOf" srcId="{74EAAEB7-7FAB-420A-AFB4-B868031C95E0}" destId="{C3C7FF55-36AE-41F0-B721-D0F76DEAD082}" srcOrd="0" destOrd="0" presId="urn:microsoft.com/office/officeart/2005/8/layout/vList5"/>
    <dgm:cxn modelId="{FE63D8B3-4681-4DDD-90B3-371ABCF30D2F}" type="presOf" srcId="{46DFD5C3-11D5-41A6-937B-3EBFD89A23BA}" destId="{0F1BAC6E-1A21-4E17-B379-2AE169F3D05B}" srcOrd="0" destOrd="0" presId="urn:microsoft.com/office/officeart/2005/8/layout/vList5"/>
    <dgm:cxn modelId="{996102CB-A643-4C74-A0A7-96A177E92078}" type="presOf" srcId="{2E461804-69E5-4416-80AA-4DE683CC2DB6}" destId="{87A2C728-08C3-4931-9A18-AA4CC39CF177}" srcOrd="0" destOrd="0" presId="urn:microsoft.com/office/officeart/2005/8/layout/vList5"/>
    <dgm:cxn modelId="{904C1986-C00D-4AEC-B74E-8B28E0F7DEC7}" srcId="{492B6F7A-3F0E-463C-BE60-CA280EA97EAF}" destId="{950EBB6C-05E8-41E8-A729-5678EA352226}" srcOrd="2" destOrd="0" parTransId="{61BDECF4-57F6-41E4-87C5-F6401015CAD2}" sibTransId="{00D2D63F-67CE-47DC-85F4-49868DFF0E0A}"/>
    <dgm:cxn modelId="{C22482AE-63FA-49E0-9CD6-0A8AADED1281}" srcId="{492B6F7A-3F0E-463C-BE60-CA280EA97EAF}" destId="{46DFD5C3-11D5-41A6-937B-3EBFD89A23BA}" srcOrd="1" destOrd="0" parTransId="{D084481B-81FB-48B6-9B2A-2F68400500D7}" sibTransId="{E5362E05-2AE9-4E23-8F8B-7C8D9CA2CFF9}"/>
    <dgm:cxn modelId="{569D8C35-6235-4014-87C7-532F8BD1D6CA}" type="presOf" srcId="{A63B7E0C-A2A3-4CD2-9AB4-D8BAAF33CCF6}" destId="{A7990B74-4610-4ADD-88A5-E3B311EF3871}" srcOrd="0" destOrd="0" presId="urn:microsoft.com/office/officeart/2005/8/layout/vList5"/>
    <dgm:cxn modelId="{2F02EEAC-6A52-4B07-A6CF-AD9475EFD8BD}" type="presOf" srcId="{492B6F7A-3F0E-463C-BE60-CA280EA97EAF}" destId="{6563A46F-A95B-4860-A259-E607EC07E047}" srcOrd="0" destOrd="0" presId="urn:microsoft.com/office/officeart/2005/8/layout/vList5"/>
    <dgm:cxn modelId="{37A6FF89-A7CA-4C71-BB71-0EBB87EC096E}" type="presOf" srcId="{950EBB6C-05E8-41E8-A729-5678EA352226}" destId="{FCEA98BD-D396-485E-B9C4-2B8E91F89C30}" srcOrd="0" destOrd="0" presId="urn:microsoft.com/office/officeart/2005/8/layout/vList5"/>
    <dgm:cxn modelId="{C42F0705-7913-45B7-864F-07E99DD45E38}" type="presOf" srcId="{9C496C71-45E0-4B01-A01C-886FEDF4EA95}" destId="{8276403C-BF25-48D1-B1EA-8E2C6908504E}" srcOrd="0" destOrd="0" presId="urn:microsoft.com/office/officeart/2005/8/layout/vList5"/>
    <dgm:cxn modelId="{1FBD2CAA-0608-4605-91C2-0E5938ECA405}" srcId="{46DFD5C3-11D5-41A6-937B-3EBFD89A23BA}" destId="{74EAAEB7-7FAB-420A-AFB4-B868031C95E0}" srcOrd="0" destOrd="0" parTransId="{9034FD8B-BBD0-4ED6-AA0C-A4A0603E21D0}" sibTransId="{792D811A-42B6-4E74-9EA5-C7F8D3B65B9F}"/>
    <dgm:cxn modelId="{7A3B2FB2-1DEB-4D02-B079-3D33131EB8A1}" srcId="{2E461804-69E5-4416-80AA-4DE683CC2DB6}" destId="{A63B7E0C-A2A3-4CD2-9AB4-D8BAAF33CCF6}" srcOrd="0" destOrd="0" parTransId="{F39F784A-D332-4D50-933C-896801143B91}" sibTransId="{7EE7C3F3-20FA-4CE4-83DB-2F77B37AD4A9}"/>
    <dgm:cxn modelId="{93DD6E74-A938-498F-B394-ABDBB4F6FA5F}" srcId="{950EBB6C-05E8-41E8-A729-5678EA352226}" destId="{9C496C71-45E0-4B01-A01C-886FEDF4EA95}" srcOrd="0" destOrd="0" parTransId="{5D80FF25-06CE-43D4-93E7-29EAEEDA3FC5}" sibTransId="{E41FBC97-EABC-4F53-B088-EAF2EB579203}"/>
    <dgm:cxn modelId="{DB7DAF06-78E1-4F14-8E26-27990DF54F9B}" srcId="{492B6F7A-3F0E-463C-BE60-CA280EA97EAF}" destId="{2E461804-69E5-4416-80AA-4DE683CC2DB6}" srcOrd="0" destOrd="0" parTransId="{B07E0134-E4D2-45C8-A5F9-CB55B249209C}" sibTransId="{49999178-EF57-48D7-A83E-E08BE31CE315}"/>
    <dgm:cxn modelId="{9D328A42-D7CF-4491-98D0-70E81C4BCEB5}" type="presParOf" srcId="{6563A46F-A95B-4860-A259-E607EC07E047}" destId="{5D4DEB82-86E7-4CA5-ACFD-1801EEC4CECF}" srcOrd="0" destOrd="0" presId="urn:microsoft.com/office/officeart/2005/8/layout/vList5"/>
    <dgm:cxn modelId="{8C463099-48E6-4949-94BF-2D0EF95BA3CE}" type="presParOf" srcId="{5D4DEB82-86E7-4CA5-ACFD-1801EEC4CECF}" destId="{87A2C728-08C3-4931-9A18-AA4CC39CF177}" srcOrd="0" destOrd="0" presId="urn:microsoft.com/office/officeart/2005/8/layout/vList5"/>
    <dgm:cxn modelId="{6ECA458A-C4B8-473B-8218-3336D9260D18}" type="presParOf" srcId="{5D4DEB82-86E7-4CA5-ACFD-1801EEC4CECF}" destId="{A7990B74-4610-4ADD-88A5-E3B311EF3871}" srcOrd="1" destOrd="0" presId="urn:microsoft.com/office/officeart/2005/8/layout/vList5"/>
    <dgm:cxn modelId="{245931E0-56CA-4FE0-A0C1-1F8151EDCD2E}" type="presParOf" srcId="{6563A46F-A95B-4860-A259-E607EC07E047}" destId="{53710500-92B8-48DA-BAD5-B00800BCBA76}" srcOrd="1" destOrd="0" presId="urn:microsoft.com/office/officeart/2005/8/layout/vList5"/>
    <dgm:cxn modelId="{0F8E62A9-E673-4CE9-8B7A-AA58846AFE2D}" type="presParOf" srcId="{6563A46F-A95B-4860-A259-E607EC07E047}" destId="{2BC7129D-2CBA-41B8-81B2-602A29D023BD}" srcOrd="2" destOrd="0" presId="urn:microsoft.com/office/officeart/2005/8/layout/vList5"/>
    <dgm:cxn modelId="{C722E945-F963-4F64-8D21-69FC173CE04D}" type="presParOf" srcId="{2BC7129D-2CBA-41B8-81B2-602A29D023BD}" destId="{0F1BAC6E-1A21-4E17-B379-2AE169F3D05B}" srcOrd="0" destOrd="0" presId="urn:microsoft.com/office/officeart/2005/8/layout/vList5"/>
    <dgm:cxn modelId="{1A41ED0E-6DF5-4E8A-9266-41E3499E05C8}" type="presParOf" srcId="{2BC7129D-2CBA-41B8-81B2-602A29D023BD}" destId="{C3C7FF55-36AE-41F0-B721-D0F76DEAD082}" srcOrd="1" destOrd="0" presId="urn:microsoft.com/office/officeart/2005/8/layout/vList5"/>
    <dgm:cxn modelId="{C92D172C-29BE-4119-9B30-9FC79709EFC6}" type="presParOf" srcId="{6563A46F-A95B-4860-A259-E607EC07E047}" destId="{98AC8957-C473-4240-815B-2A4ED9CC819A}" srcOrd="3" destOrd="0" presId="urn:microsoft.com/office/officeart/2005/8/layout/vList5"/>
    <dgm:cxn modelId="{5AB16FB9-98AA-422C-AD1A-CC89A7D0DEE8}" type="presParOf" srcId="{6563A46F-A95B-4860-A259-E607EC07E047}" destId="{04E3ED9A-5935-4E8F-9264-86F9CBD57B3D}" srcOrd="4" destOrd="0" presId="urn:microsoft.com/office/officeart/2005/8/layout/vList5"/>
    <dgm:cxn modelId="{CB1BDB97-BAA7-4079-BB78-16D5559CD482}" type="presParOf" srcId="{04E3ED9A-5935-4E8F-9264-86F9CBD57B3D}" destId="{FCEA98BD-D396-485E-B9C4-2B8E91F89C30}" srcOrd="0" destOrd="0" presId="urn:microsoft.com/office/officeart/2005/8/layout/vList5"/>
    <dgm:cxn modelId="{9719EC90-A6E9-48C8-B302-AD3F9CD3EB6A}" type="presParOf" srcId="{04E3ED9A-5935-4E8F-9264-86F9CBD57B3D}" destId="{8276403C-BF25-48D1-B1EA-8E2C690850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4EC86-B4D2-4885-92F4-C0BE482BA326}">
      <dsp:nvSpPr>
        <dsp:cNvPr id="0" name=""/>
        <dsp:cNvSpPr/>
      </dsp:nvSpPr>
      <dsp:spPr>
        <a:xfrm rot="16200000">
          <a:off x="841276" y="-429832"/>
          <a:ext cx="3291552" cy="49741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r" defTabSz="14668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300" kern="1200" dirty="0">
              <a:solidFill>
                <a:srgbClr val="2308EE"/>
              </a:solidFill>
              <a:cs typeface="B Nazanin" panose="00000400000000000000" pitchFamily="2" charset="-78"/>
            </a:rPr>
            <a:t>نوع داده مجرد يا انتزاعي </a:t>
          </a:r>
          <a:r>
            <a:rPr lang="fa-IR" sz="3300" kern="1200" dirty="0">
              <a:cs typeface="B Nazanin" panose="00000400000000000000" pitchFamily="2" charset="-78"/>
            </a:rPr>
            <a:t>(</a:t>
          </a:r>
          <a:r>
            <a:rPr lang="en-US" sz="3300" kern="1200" dirty="0">
              <a:cs typeface="B Nazanin" panose="00000400000000000000" pitchFamily="2" charset="-78"/>
            </a:rPr>
            <a:t>ADT</a:t>
          </a:r>
          <a:r>
            <a:rPr lang="fa-IR" sz="3300" kern="1200" dirty="0">
              <a:cs typeface="B Nazanin" panose="00000400000000000000" pitchFamily="2" charset="-78"/>
            </a:rPr>
            <a:t>) نوع داده اي است که در ان </a:t>
          </a:r>
          <a:r>
            <a:rPr lang="fa-IR" sz="3300" kern="1200" dirty="0">
              <a:solidFill>
                <a:srgbClr val="FF0000"/>
              </a:solidFill>
              <a:cs typeface="B Nazanin" panose="00000400000000000000" pitchFamily="2" charset="-78"/>
            </a:rPr>
            <a:t>مشخصات داده ها و اعمال بر روي آنها</a:t>
          </a:r>
          <a:r>
            <a:rPr lang="fa-IR" sz="3300" kern="1200" dirty="0">
              <a:solidFill>
                <a:srgbClr val="FFFF00"/>
              </a:solidFill>
              <a:cs typeface="B Nazanin" panose="00000400000000000000" pitchFamily="2" charset="-78"/>
            </a:rPr>
            <a:t> </a:t>
          </a:r>
          <a:r>
            <a:rPr lang="fa-IR" sz="3300" kern="1200" dirty="0">
              <a:cs typeface="B Nazanin" panose="00000400000000000000" pitchFamily="2" charset="-78"/>
            </a:rPr>
            <a:t>از </a:t>
          </a:r>
          <a:r>
            <a:rPr lang="fa-IR" sz="3300" kern="1200" dirty="0">
              <a:solidFill>
                <a:srgbClr val="7030A0"/>
              </a:solidFill>
              <a:cs typeface="B Nazanin" panose="00000400000000000000" pitchFamily="2" charset="-78"/>
            </a:rPr>
            <a:t>بازنمايي و پياده سازي داده</a:t>
          </a:r>
          <a:r>
            <a:rPr lang="fa-IR" sz="3300" kern="1200" dirty="0">
              <a:cs typeface="B Nazanin" panose="00000400000000000000" pitchFamily="2" charset="-78"/>
            </a:rPr>
            <a:t> جدا مي </a:t>
          </a:r>
          <a:r>
            <a:rPr lang="fa-IR" sz="3300" kern="1200" dirty="0" smtClean="0">
              <a:cs typeface="B Nazanin" panose="00000400000000000000" pitchFamily="2" charset="-78"/>
            </a:rPr>
            <a:t>شود.</a:t>
          </a:r>
          <a:endParaRPr lang="fa-IR" sz="3300" kern="1200" dirty="0">
            <a:cs typeface="B Nazanin" panose="00000400000000000000" pitchFamily="2" charset="-78"/>
          </a:endParaRPr>
        </a:p>
      </dsp:txBody>
      <dsp:txXfrm rot="5400000">
        <a:off x="160680" y="572124"/>
        <a:ext cx="4813425" cy="2970192"/>
      </dsp:txXfrm>
    </dsp:sp>
    <dsp:sp modelId="{69EAB53E-2C3A-4A9B-A1B1-3649D2CC1F6F}">
      <dsp:nvSpPr>
        <dsp:cNvPr id="0" name=""/>
        <dsp:cNvSpPr/>
      </dsp:nvSpPr>
      <dsp:spPr>
        <a:xfrm>
          <a:off x="4974105" y="0"/>
          <a:ext cx="2797934" cy="4114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6500" kern="1200" dirty="0">
              <a:cs typeface="B Nazanin" panose="00000400000000000000" pitchFamily="2" charset="-78"/>
            </a:rPr>
            <a:t>نوع داده مجرد يا انتزاعي</a:t>
          </a:r>
        </a:p>
      </dsp:txBody>
      <dsp:txXfrm>
        <a:off x="5110689" y="136584"/>
        <a:ext cx="2524766" cy="3841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90B74-4610-4ADD-88A5-E3B311EF3871}">
      <dsp:nvSpPr>
        <dsp:cNvPr id="0" name=""/>
        <dsp:cNvSpPr/>
      </dsp:nvSpPr>
      <dsp:spPr>
        <a:xfrm rot="16200000">
          <a:off x="2031567" y="-1885740"/>
          <a:ext cx="1149204" cy="52123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>
              <a:cs typeface="B Nazanin" panose="00000400000000000000" pitchFamily="2" charset="-78"/>
            </a:rPr>
            <a:t>مجموعه اي از عناصر از يک نوع داده مي باشد </a:t>
          </a:r>
        </a:p>
      </dsp:txBody>
      <dsp:txXfrm rot="5400000">
        <a:off x="56100" y="201927"/>
        <a:ext cx="5156239" cy="1037004"/>
      </dsp:txXfrm>
    </dsp:sp>
    <dsp:sp modelId="{87A2C728-08C3-4931-9A18-AA4CC39CF177}">
      <dsp:nvSpPr>
        <dsp:cNvPr id="0" name=""/>
        <dsp:cNvSpPr/>
      </dsp:nvSpPr>
      <dsp:spPr>
        <a:xfrm>
          <a:off x="5212339" y="2176"/>
          <a:ext cx="2931940" cy="1436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6100" kern="1200" dirty="0" smtClean="0">
              <a:cs typeface="B Nazanin" panose="00000400000000000000" pitchFamily="2" charset="-78"/>
            </a:rPr>
            <a:t>آرايه </a:t>
          </a:r>
          <a:endParaRPr lang="fa-IR" sz="6100" kern="1200" dirty="0">
            <a:cs typeface="B Nazanin" panose="00000400000000000000" pitchFamily="2" charset="-78"/>
          </a:endParaRPr>
        </a:p>
      </dsp:txBody>
      <dsp:txXfrm>
        <a:off x="5282463" y="72300"/>
        <a:ext cx="2791692" cy="1296257"/>
      </dsp:txXfrm>
    </dsp:sp>
    <dsp:sp modelId="{C3C7FF55-36AE-41F0-B721-D0F76DEAD082}">
      <dsp:nvSpPr>
        <dsp:cNvPr id="0" name=""/>
        <dsp:cNvSpPr/>
      </dsp:nvSpPr>
      <dsp:spPr>
        <a:xfrm rot="16200000">
          <a:off x="2031567" y="-377409"/>
          <a:ext cx="1149204" cy="52123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>
              <a:cs typeface="B Nazanin" panose="00000400000000000000" pitchFamily="2" charset="-78"/>
            </a:rPr>
            <a:t>مجموعه اي از عناصر است که لزومي ندارد داده هاي آن يکسان باشد</a:t>
          </a:r>
        </a:p>
      </dsp:txBody>
      <dsp:txXfrm rot="5400000">
        <a:off x="56100" y="1710258"/>
        <a:ext cx="5156239" cy="1037004"/>
      </dsp:txXfrm>
    </dsp:sp>
    <dsp:sp modelId="{0F1BAC6E-1A21-4E17-B379-2AE169F3D05B}">
      <dsp:nvSpPr>
        <dsp:cNvPr id="0" name=""/>
        <dsp:cNvSpPr/>
      </dsp:nvSpPr>
      <dsp:spPr>
        <a:xfrm>
          <a:off x="5212339" y="1510507"/>
          <a:ext cx="2931940" cy="1436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6100" kern="1200" dirty="0">
              <a:cs typeface="B Nazanin" panose="00000400000000000000" pitchFamily="2" charset="-78"/>
            </a:rPr>
            <a:t>ساختار </a:t>
          </a:r>
        </a:p>
      </dsp:txBody>
      <dsp:txXfrm>
        <a:off x="5282463" y="1580631"/>
        <a:ext cx="2791692" cy="1296257"/>
      </dsp:txXfrm>
    </dsp:sp>
    <dsp:sp modelId="{8276403C-BF25-48D1-B1EA-8E2C6908504E}">
      <dsp:nvSpPr>
        <dsp:cNvPr id="0" name=""/>
        <dsp:cNvSpPr/>
      </dsp:nvSpPr>
      <dsp:spPr>
        <a:xfrm rot="16200000">
          <a:off x="2031567" y="1130921"/>
          <a:ext cx="1149204" cy="52123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>
              <a:cs typeface="B Nazanin" panose="00000400000000000000" pitchFamily="2" charset="-78"/>
            </a:rPr>
            <a:t>اعلان يونيون مشابه تعريف و اعلان يک ساختار است با اين تفاوت که فيلدهاي يک يونيون بايد در حافظه با هم مشترک باشند </a:t>
          </a:r>
        </a:p>
      </dsp:txBody>
      <dsp:txXfrm rot="5400000">
        <a:off x="56100" y="3218588"/>
        <a:ext cx="5156239" cy="1037004"/>
      </dsp:txXfrm>
    </dsp:sp>
    <dsp:sp modelId="{FCEA98BD-D396-485E-B9C4-2B8E91F89C30}">
      <dsp:nvSpPr>
        <dsp:cNvPr id="0" name=""/>
        <dsp:cNvSpPr/>
      </dsp:nvSpPr>
      <dsp:spPr>
        <a:xfrm>
          <a:off x="5212339" y="3018838"/>
          <a:ext cx="2931940" cy="1436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6100" kern="1200" dirty="0">
              <a:cs typeface="B Nazanin" panose="00000400000000000000" pitchFamily="2" charset="-78"/>
            </a:rPr>
            <a:t>يونيون</a:t>
          </a:r>
        </a:p>
      </dsp:txBody>
      <dsp:txXfrm>
        <a:off x="5282463" y="3088962"/>
        <a:ext cx="2791692" cy="1296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r" rtl="1"/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Click to move the slide</a:t>
            </a: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77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78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79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61183D8-0001-4D2E-93AA-973023B6A169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609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A6F7C-CB2A-4BF2-8A6B-E6753E9969C0}" type="slidenum">
              <a:rPr lang="ar-SA" smtClean="0"/>
              <a:pPr/>
              <a:t>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a-I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prstGeom prst="rect">
            <a:avLst/>
          </a:prstGeom>
          <a:ln w="0">
            <a:noFill/>
          </a:ln>
        </p:spPr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932040" y="4408560"/>
            <a:ext cx="5127120" cy="4176360"/>
          </a:xfrm>
          <a:prstGeom prst="rect">
            <a:avLst/>
          </a:prstGeom>
          <a:noFill/>
          <a:ln w="9360">
            <a:noFill/>
          </a:ln>
        </p:spPr>
        <p:txBody>
          <a:bodyPr lIns="92880" tIns="46440" rIns="92880" bIns="46440" numCol="1" spcCol="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       </a:t>
            </a:r>
          </a:p>
        </p:txBody>
      </p:sp>
      <p:sp>
        <p:nvSpPr>
          <p:cNvPr id="1010" name="PlaceHolder 3"/>
          <p:cNvSpPr>
            <a:spLocks noGrp="1"/>
          </p:cNvSpPr>
          <p:nvPr>
            <p:ph type="sldNum" idx="56"/>
          </p:nvPr>
        </p:nvSpPr>
        <p:spPr>
          <a:xfrm>
            <a:off x="3962520" y="8818560"/>
            <a:ext cx="3028680" cy="463320"/>
          </a:xfrm>
          <a:prstGeom prst="rect">
            <a:avLst/>
          </a:prstGeom>
          <a:noFill/>
          <a:ln w="9360">
            <a:noFill/>
          </a:ln>
        </p:spPr>
        <p:txBody>
          <a:bodyPr lIns="92880" tIns="46440" rIns="92880" bIns="46440"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2741F27-1786-4BF9-80ED-3DCEDF4A2CAE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F22640-9451-46DA-A687-182D3A196D9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C0B1042-4000-44BD-9B78-724CE9C674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376151-868E-4C6F-9177-BB5BE1B8E45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1475809-9099-4466-A53D-1CF1A8E9FF3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102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rtl="0">
                <a:spcBef>
                  <a:spcPct val="50000"/>
                </a:spcBef>
                <a:buClr>
                  <a:srgbClr val="A50021"/>
                </a:buClr>
                <a:buFont typeface="Wingdings" pitchFamily="2" charset="2"/>
                <a:buChar char="ü"/>
                <a:defRPr/>
              </a:pPr>
              <a:endParaRPr lang="fa-I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Group 1029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8" name="Line 1030"/>
              <p:cNvSpPr>
                <a:spLocks noChangeShapeType="1"/>
              </p:cNvSpPr>
              <p:nvPr/>
            </p:nvSpPr>
            <p:spPr bwMode="white">
              <a:xfrm>
                <a:off x="0" y="19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Line 1031"/>
              <p:cNvSpPr>
                <a:spLocks noChangeShapeType="1"/>
              </p:cNvSpPr>
              <p:nvPr/>
            </p:nvSpPr>
            <p:spPr bwMode="white">
              <a:xfrm>
                <a:off x="0" y="38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" name="Line 1032"/>
              <p:cNvSpPr>
                <a:spLocks noChangeShapeType="1"/>
              </p:cNvSpPr>
              <p:nvPr/>
            </p:nvSpPr>
            <p:spPr bwMode="white">
              <a:xfrm>
                <a:off x="0" y="57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Line 1033"/>
              <p:cNvSpPr>
                <a:spLocks noChangeShapeType="1"/>
              </p:cNvSpPr>
              <p:nvPr/>
            </p:nvSpPr>
            <p:spPr bwMode="white">
              <a:xfrm>
                <a:off x="0" y="76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Line 1034"/>
              <p:cNvSpPr>
                <a:spLocks noChangeShapeType="1"/>
              </p:cNvSpPr>
              <p:nvPr/>
            </p:nvSpPr>
            <p:spPr bwMode="white">
              <a:xfrm>
                <a:off x="0" y="96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Line 1035"/>
              <p:cNvSpPr>
                <a:spLocks noChangeShapeType="1"/>
              </p:cNvSpPr>
              <p:nvPr/>
            </p:nvSpPr>
            <p:spPr bwMode="white">
              <a:xfrm>
                <a:off x="0" y="115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Line 1036"/>
              <p:cNvSpPr>
                <a:spLocks noChangeShapeType="1"/>
              </p:cNvSpPr>
              <p:nvPr/>
            </p:nvSpPr>
            <p:spPr bwMode="white">
              <a:xfrm>
                <a:off x="0" y="134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Line 1037"/>
              <p:cNvSpPr>
                <a:spLocks noChangeShapeType="1"/>
              </p:cNvSpPr>
              <p:nvPr/>
            </p:nvSpPr>
            <p:spPr bwMode="white">
              <a:xfrm>
                <a:off x="0" y="153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Line 1038"/>
              <p:cNvSpPr>
                <a:spLocks noChangeShapeType="1"/>
              </p:cNvSpPr>
              <p:nvPr/>
            </p:nvSpPr>
            <p:spPr bwMode="white">
              <a:xfrm>
                <a:off x="0" y="172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Line 1039"/>
              <p:cNvSpPr>
                <a:spLocks noChangeShapeType="1"/>
              </p:cNvSpPr>
              <p:nvPr/>
            </p:nvSpPr>
            <p:spPr bwMode="white">
              <a:xfrm>
                <a:off x="0" y="192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Line 1040"/>
              <p:cNvSpPr>
                <a:spLocks noChangeShapeType="1"/>
              </p:cNvSpPr>
              <p:nvPr/>
            </p:nvSpPr>
            <p:spPr bwMode="white">
              <a:xfrm>
                <a:off x="0" y="211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Line 1041"/>
              <p:cNvSpPr>
                <a:spLocks noChangeShapeType="1"/>
              </p:cNvSpPr>
              <p:nvPr/>
            </p:nvSpPr>
            <p:spPr bwMode="white">
              <a:xfrm>
                <a:off x="0" y="230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Line 1042"/>
              <p:cNvSpPr>
                <a:spLocks noChangeShapeType="1"/>
              </p:cNvSpPr>
              <p:nvPr/>
            </p:nvSpPr>
            <p:spPr bwMode="white">
              <a:xfrm>
                <a:off x="0" y="249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Line 1043"/>
              <p:cNvSpPr>
                <a:spLocks noChangeShapeType="1"/>
              </p:cNvSpPr>
              <p:nvPr/>
            </p:nvSpPr>
            <p:spPr bwMode="white">
              <a:xfrm>
                <a:off x="0" y="268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Line 1044"/>
              <p:cNvSpPr>
                <a:spLocks noChangeShapeType="1"/>
              </p:cNvSpPr>
              <p:nvPr/>
            </p:nvSpPr>
            <p:spPr bwMode="white">
              <a:xfrm>
                <a:off x="0" y="288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" name="Line 1045"/>
              <p:cNvSpPr>
                <a:spLocks noChangeShapeType="1"/>
              </p:cNvSpPr>
              <p:nvPr/>
            </p:nvSpPr>
            <p:spPr bwMode="white">
              <a:xfrm>
                <a:off x="0" y="307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Line 1046"/>
              <p:cNvSpPr>
                <a:spLocks noChangeShapeType="1"/>
              </p:cNvSpPr>
              <p:nvPr/>
            </p:nvSpPr>
            <p:spPr bwMode="white">
              <a:xfrm>
                <a:off x="0" y="326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Line 1047"/>
              <p:cNvSpPr>
                <a:spLocks noChangeShapeType="1"/>
              </p:cNvSpPr>
              <p:nvPr/>
            </p:nvSpPr>
            <p:spPr bwMode="white">
              <a:xfrm>
                <a:off x="0" y="3456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Line 1048"/>
              <p:cNvSpPr>
                <a:spLocks noChangeShapeType="1"/>
              </p:cNvSpPr>
              <p:nvPr/>
            </p:nvSpPr>
            <p:spPr bwMode="white">
              <a:xfrm>
                <a:off x="0" y="3648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Line 1049"/>
              <p:cNvSpPr>
                <a:spLocks noChangeShapeType="1"/>
              </p:cNvSpPr>
              <p:nvPr/>
            </p:nvSpPr>
            <p:spPr bwMode="white">
              <a:xfrm>
                <a:off x="0" y="3840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Line 1050"/>
              <p:cNvSpPr>
                <a:spLocks noChangeShapeType="1"/>
              </p:cNvSpPr>
              <p:nvPr/>
            </p:nvSpPr>
            <p:spPr bwMode="white">
              <a:xfrm>
                <a:off x="0" y="4032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Line 1051"/>
              <p:cNvSpPr>
                <a:spLocks noChangeShapeType="1"/>
              </p:cNvSpPr>
              <p:nvPr/>
            </p:nvSpPr>
            <p:spPr bwMode="white">
              <a:xfrm>
                <a:off x="0" y="4224"/>
                <a:ext cx="5760" cy="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Line 1052"/>
              <p:cNvSpPr>
                <a:spLocks noChangeShapeType="1"/>
              </p:cNvSpPr>
              <p:nvPr/>
            </p:nvSpPr>
            <p:spPr bwMode="white">
              <a:xfrm>
                <a:off x="1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Line 1053"/>
              <p:cNvSpPr>
                <a:spLocks noChangeShapeType="1"/>
              </p:cNvSpPr>
              <p:nvPr/>
            </p:nvSpPr>
            <p:spPr bwMode="white">
              <a:xfrm>
                <a:off x="3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Line 1054"/>
              <p:cNvSpPr>
                <a:spLocks noChangeShapeType="1"/>
              </p:cNvSpPr>
              <p:nvPr/>
            </p:nvSpPr>
            <p:spPr bwMode="white">
              <a:xfrm>
                <a:off x="5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Line 1055"/>
              <p:cNvSpPr>
                <a:spLocks noChangeShapeType="1"/>
              </p:cNvSpPr>
              <p:nvPr/>
            </p:nvSpPr>
            <p:spPr bwMode="white">
              <a:xfrm>
                <a:off x="7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Line 1056"/>
              <p:cNvSpPr>
                <a:spLocks noChangeShapeType="1"/>
              </p:cNvSpPr>
              <p:nvPr/>
            </p:nvSpPr>
            <p:spPr bwMode="white">
              <a:xfrm>
                <a:off x="96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" name="Line 1057"/>
              <p:cNvSpPr>
                <a:spLocks noChangeShapeType="1"/>
              </p:cNvSpPr>
              <p:nvPr/>
            </p:nvSpPr>
            <p:spPr bwMode="white">
              <a:xfrm>
                <a:off x="115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Line 1058"/>
              <p:cNvSpPr>
                <a:spLocks noChangeShapeType="1"/>
              </p:cNvSpPr>
              <p:nvPr/>
            </p:nvSpPr>
            <p:spPr bwMode="white">
              <a:xfrm>
                <a:off x="134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Line 1059"/>
              <p:cNvSpPr>
                <a:spLocks noChangeShapeType="1"/>
              </p:cNvSpPr>
              <p:nvPr/>
            </p:nvSpPr>
            <p:spPr bwMode="white">
              <a:xfrm>
                <a:off x="153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Line 1060"/>
              <p:cNvSpPr>
                <a:spLocks noChangeShapeType="1"/>
              </p:cNvSpPr>
              <p:nvPr/>
            </p:nvSpPr>
            <p:spPr bwMode="white">
              <a:xfrm>
                <a:off x="172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9" name="Line 1061"/>
              <p:cNvSpPr>
                <a:spLocks noChangeShapeType="1"/>
              </p:cNvSpPr>
              <p:nvPr/>
            </p:nvSpPr>
            <p:spPr bwMode="white">
              <a:xfrm>
                <a:off x="192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Line 1062"/>
              <p:cNvSpPr>
                <a:spLocks noChangeShapeType="1"/>
              </p:cNvSpPr>
              <p:nvPr/>
            </p:nvSpPr>
            <p:spPr bwMode="white">
              <a:xfrm>
                <a:off x="211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Line 1063"/>
              <p:cNvSpPr>
                <a:spLocks noChangeShapeType="1"/>
              </p:cNvSpPr>
              <p:nvPr/>
            </p:nvSpPr>
            <p:spPr bwMode="white">
              <a:xfrm>
                <a:off x="230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" name="Line 1064"/>
              <p:cNvSpPr>
                <a:spLocks noChangeShapeType="1"/>
              </p:cNvSpPr>
              <p:nvPr/>
            </p:nvSpPr>
            <p:spPr bwMode="white">
              <a:xfrm>
                <a:off x="249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Line 1065"/>
              <p:cNvSpPr>
                <a:spLocks noChangeShapeType="1"/>
              </p:cNvSpPr>
              <p:nvPr/>
            </p:nvSpPr>
            <p:spPr bwMode="white">
              <a:xfrm>
                <a:off x="268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Line 1066"/>
              <p:cNvSpPr>
                <a:spLocks noChangeShapeType="1"/>
              </p:cNvSpPr>
              <p:nvPr/>
            </p:nvSpPr>
            <p:spPr bwMode="white">
              <a:xfrm>
                <a:off x="288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5" name="Line 1067"/>
              <p:cNvSpPr>
                <a:spLocks noChangeShapeType="1"/>
              </p:cNvSpPr>
              <p:nvPr/>
            </p:nvSpPr>
            <p:spPr bwMode="white">
              <a:xfrm>
                <a:off x="307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6" name="Line 1068"/>
              <p:cNvSpPr>
                <a:spLocks noChangeShapeType="1"/>
              </p:cNvSpPr>
              <p:nvPr/>
            </p:nvSpPr>
            <p:spPr bwMode="white">
              <a:xfrm>
                <a:off x="326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Line 1069"/>
              <p:cNvSpPr>
                <a:spLocks noChangeShapeType="1"/>
              </p:cNvSpPr>
              <p:nvPr/>
            </p:nvSpPr>
            <p:spPr bwMode="white">
              <a:xfrm>
                <a:off x="345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Line 1070"/>
              <p:cNvSpPr>
                <a:spLocks noChangeShapeType="1"/>
              </p:cNvSpPr>
              <p:nvPr/>
            </p:nvSpPr>
            <p:spPr bwMode="white">
              <a:xfrm>
                <a:off x="364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9" name="Line 1071"/>
              <p:cNvSpPr>
                <a:spLocks noChangeShapeType="1"/>
              </p:cNvSpPr>
              <p:nvPr/>
            </p:nvSpPr>
            <p:spPr bwMode="white">
              <a:xfrm>
                <a:off x="384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Line 1072"/>
              <p:cNvSpPr>
                <a:spLocks noChangeShapeType="1"/>
              </p:cNvSpPr>
              <p:nvPr/>
            </p:nvSpPr>
            <p:spPr bwMode="white">
              <a:xfrm>
                <a:off x="403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1" name="Line 1073"/>
              <p:cNvSpPr>
                <a:spLocks noChangeShapeType="1"/>
              </p:cNvSpPr>
              <p:nvPr/>
            </p:nvSpPr>
            <p:spPr bwMode="white">
              <a:xfrm>
                <a:off x="422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2" name="Line 1074"/>
              <p:cNvSpPr>
                <a:spLocks noChangeShapeType="1"/>
              </p:cNvSpPr>
              <p:nvPr/>
            </p:nvSpPr>
            <p:spPr bwMode="white">
              <a:xfrm>
                <a:off x="441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3" name="Line 1075"/>
              <p:cNvSpPr>
                <a:spLocks noChangeShapeType="1"/>
              </p:cNvSpPr>
              <p:nvPr/>
            </p:nvSpPr>
            <p:spPr bwMode="white">
              <a:xfrm>
                <a:off x="460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Line 1076"/>
              <p:cNvSpPr>
                <a:spLocks noChangeShapeType="1"/>
              </p:cNvSpPr>
              <p:nvPr/>
            </p:nvSpPr>
            <p:spPr bwMode="white">
              <a:xfrm>
                <a:off x="4800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Line 1077"/>
              <p:cNvSpPr>
                <a:spLocks noChangeShapeType="1"/>
              </p:cNvSpPr>
              <p:nvPr/>
            </p:nvSpPr>
            <p:spPr bwMode="white">
              <a:xfrm>
                <a:off x="4992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" name="Line 1078"/>
              <p:cNvSpPr>
                <a:spLocks noChangeShapeType="1"/>
              </p:cNvSpPr>
              <p:nvPr/>
            </p:nvSpPr>
            <p:spPr bwMode="white">
              <a:xfrm>
                <a:off x="5184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" name="Line 1079"/>
              <p:cNvSpPr>
                <a:spLocks noChangeShapeType="1"/>
              </p:cNvSpPr>
              <p:nvPr/>
            </p:nvSpPr>
            <p:spPr bwMode="white">
              <a:xfrm>
                <a:off x="5376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Line 1080"/>
              <p:cNvSpPr>
                <a:spLocks noChangeShapeType="1"/>
              </p:cNvSpPr>
              <p:nvPr/>
            </p:nvSpPr>
            <p:spPr bwMode="white">
              <a:xfrm>
                <a:off x="5568" y="0"/>
                <a:ext cx="0" cy="4320"/>
              </a:xfrm>
              <a:prstGeom prst="line">
                <a:avLst/>
              </a:prstGeom>
              <a:noFill/>
              <a:ln w="9525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rtl="0">
                  <a:spcBef>
                    <a:spcPct val="50000"/>
                  </a:spcBef>
                  <a:buClr>
                    <a:srgbClr val="A50021"/>
                  </a:buClr>
                  <a:buFont typeface="Wingdings" pitchFamily="2" charset="2"/>
                  <a:buChar char="ü"/>
                  <a:defRPr/>
                </a:pPr>
                <a:endParaRPr lang="fa-IR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Line 1081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>
                <a:spcBef>
                  <a:spcPct val="50000"/>
                </a:spcBef>
                <a:buClr>
                  <a:srgbClr val="A50021"/>
                </a:buClr>
                <a:buFont typeface="Wingdings" pitchFamily="2" charset="2"/>
                <a:buChar char="ü"/>
                <a:defRPr/>
              </a:pPr>
              <a:endParaRPr lang="fa-I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" name="Line 1083"/>
          <p:cNvSpPr>
            <a:spLocks noChangeShapeType="1"/>
          </p:cNvSpPr>
          <p:nvPr/>
        </p:nvSpPr>
        <p:spPr bwMode="ltGray">
          <a:xfrm>
            <a:off x="798513" y="877888"/>
            <a:ext cx="0" cy="28511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0">
              <a:spcBef>
                <a:spcPct val="50000"/>
              </a:spcBef>
              <a:buClr>
                <a:srgbClr val="A50021"/>
              </a:buClr>
              <a:buFont typeface="Wingdings" pitchFamily="2" charset="2"/>
              <a:buChar char="ü"/>
              <a:defRPr/>
            </a:pPr>
            <a:endParaRPr lang="fa-I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Line 1084"/>
          <p:cNvSpPr>
            <a:spLocks noChangeShapeType="1"/>
          </p:cNvSpPr>
          <p:nvPr/>
        </p:nvSpPr>
        <p:spPr bwMode="ltGray">
          <a:xfrm flipH="1" flipV="1">
            <a:off x="0" y="3549650"/>
            <a:ext cx="5097463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0">
              <a:spcBef>
                <a:spcPct val="50000"/>
              </a:spcBef>
              <a:buClr>
                <a:srgbClr val="A50021"/>
              </a:buClr>
              <a:buFont typeface="Wingdings" pitchFamily="2" charset="2"/>
              <a:buChar char="ü"/>
              <a:defRPr/>
            </a:pPr>
            <a:endParaRPr lang="fa-I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Line 1085"/>
          <p:cNvSpPr>
            <a:spLocks noChangeShapeType="1"/>
          </p:cNvSpPr>
          <p:nvPr/>
        </p:nvSpPr>
        <p:spPr bwMode="ltGray">
          <a:xfrm flipH="1" flipV="1">
            <a:off x="604838" y="1479550"/>
            <a:ext cx="6049962" cy="15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0">
              <a:spcBef>
                <a:spcPct val="50000"/>
              </a:spcBef>
              <a:buClr>
                <a:srgbClr val="A50021"/>
              </a:buClr>
              <a:buFont typeface="Wingdings" pitchFamily="2" charset="2"/>
              <a:buChar char="ü"/>
              <a:defRPr/>
            </a:pPr>
            <a:endParaRPr lang="fa-I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Arc 1086"/>
          <p:cNvSpPr>
            <a:spLocks/>
          </p:cNvSpPr>
          <p:nvPr/>
        </p:nvSpPr>
        <p:spPr bwMode="ltGray">
          <a:xfrm rot="16200000" flipH="1">
            <a:off x="670719" y="1356519"/>
            <a:ext cx="247650" cy="249238"/>
          </a:xfrm>
          <a:custGeom>
            <a:avLst/>
            <a:gdLst>
              <a:gd name="G0" fmla="+- 21595 0 0"/>
              <a:gd name="G1" fmla="+- 21600 0 0"/>
              <a:gd name="G2" fmla="+- 21600 0 0"/>
              <a:gd name="T0" fmla="*/ 21114 w 43195"/>
              <a:gd name="T1" fmla="*/ 5 h 43200"/>
              <a:gd name="T2" fmla="*/ 0 w 43195"/>
              <a:gd name="T3" fmla="*/ 22056 h 43200"/>
              <a:gd name="T4" fmla="*/ 21595 w 43195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5" h="43200" fill="none" extrusionOk="0">
                <a:moveTo>
                  <a:pt x="21114" y="5"/>
                </a:moveTo>
                <a:cubicBezTo>
                  <a:pt x="21274" y="1"/>
                  <a:pt x="21434" y="-1"/>
                  <a:pt x="21595" y="0"/>
                </a:cubicBezTo>
                <a:cubicBezTo>
                  <a:pt x="33524" y="0"/>
                  <a:pt x="43195" y="9670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43" y="43200"/>
                  <a:pt x="247" y="33805"/>
                  <a:pt x="-1" y="22056"/>
                </a:cubicBezTo>
              </a:path>
              <a:path w="43195" h="43200" stroke="0" extrusionOk="0">
                <a:moveTo>
                  <a:pt x="21114" y="5"/>
                </a:moveTo>
                <a:cubicBezTo>
                  <a:pt x="21274" y="1"/>
                  <a:pt x="21434" y="-1"/>
                  <a:pt x="21595" y="0"/>
                </a:cubicBezTo>
                <a:cubicBezTo>
                  <a:pt x="33524" y="0"/>
                  <a:pt x="43195" y="9670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43" y="43200"/>
                  <a:pt x="247" y="33805"/>
                  <a:pt x="-1" y="22056"/>
                </a:cubicBezTo>
                <a:lnTo>
                  <a:pt x="21595" y="21600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rtl="0">
              <a:spcBef>
                <a:spcPct val="50000"/>
              </a:spcBef>
              <a:buClr>
                <a:srgbClr val="A50021"/>
              </a:buClr>
              <a:buFont typeface="Wingdings" pitchFamily="2" charset="2"/>
              <a:buChar char="ü"/>
              <a:defRPr/>
            </a:pPr>
            <a:endParaRPr lang="fa-I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3" name="Group 1087"/>
          <p:cNvGrpSpPr>
            <a:grpSpLocks/>
          </p:cNvGrpSpPr>
          <p:nvPr/>
        </p:nvGrpSpPr>
        <p:grpSpPr bwMode="auto">
          <a:xfrm>
            <a:off x="2349500" y="3098800"/>
            <a:ext cx="6045200" cy="2876550"/>
            <a:chOff x="1480" y="1952"/>
            <a:chExt cx="3808" cy="1812"/>
          </a:xfrm>
        </p:grpSpPr>
        <p:sp>
          <p:nvSpPr>
            <p:cNvPr id="64" name="Line 1088"/>
            <p:cNvSpPr>
              <a:spLocks noChangeShapeType="1"/>
            </p:cNvSpPr>
            <p:nvPr/>
          </p:nvSpPr>
          <p:spPr bwMode="ltGray">
            <a:xfrm flipV="1">
              <a:off x="1480" y="3442"/>
              <a:ext cx="380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>
                <a:spcBef>
                  <a:spcPct val="50000"/>
                </a:spcBef>
                <a:buClr>
                  <a:srgbClr val="A50021"/>
                </a:buClr>
                <a:buFont typeface="Wingdings" pitchFamily="2" charset="2"/>
                <a:buChar char="ü"/>
                <a:defRPr/>
              </a:pPr>
              <a:endParaRPr lang="fa-I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Line 1089"/>
            <p:cNvSpPr>
              <a:spLocks noChangeShapeType="1"/>
            </p:cNvSpPr>
            <p:nvPr/>
          </p:nvSpPr>
          <p:spPr bwMode="ltGray">
            <a:xfrm flipH="1">
              <a:off x="5172" y="1952"/>
              <a:ext cx="0" cy="181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>
                <a:spcBef>
                  <a:spcPct val="50000"/>
                </a:spcBef>
                <a:buClr>
                  <a:srgbClr val="A50021"/>
                </a:buClr>
                <a:buFont typeface="Wingdings" pitchFamily="2" charset="2"/>
                <a:buChar char="ü"/>
                <a:defRPr/>
              </a:pPr>
              <a:endParaRPr lang="fa-I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Arc 1090"/>
            <p:cNvSpPr>
              <a:spLocks/>
            </p:cNvSpPr>
            <p:nvPr/>
          </p:nvSpPr>
          <p:spPr bwMode="ltGray">
            <a:xfrm rot="5400000">
              <a:off x="5097" y="3347"/>
              <a:ext cx="156" cy="157"/>
            </a:xfrm>
            <a:custGeom>
              <a:avLst/>
              <a:gdLst>
                <a:gd name="G0" fmla="+- 21595 0 0"/>
                <a:gd name="G1" fmla="+- 21600 0 0"/>
                <a:gd name="G2" fmla="+- 21600 0 0"/>
                <a:gd name="T0" fmla="*/ 21114 w 43195"/>
                <a:gd name="T1" fmla="*/ 5 h 43200"/>
                <a:gd name="T2" fmla="*/ 0 w 43195"/>
                <a:gd name="T3" fmla="*/ 22056 h 43200"/>
                <a:gd name="T4" fmla="*/ 21595 w 4319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5" h="43200" fill="none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</a:path>
                <a:path w="43195" h="43200" stroke="0" extrusionOk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  <a:lnTo>
                    <a:pt x="21595" y="2160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>
                <a:spcBef>
                  <a:spcPct val="50000"/>
                </a:spcBef>
                <a:buClr>
                  <a:srgbClr val="A50021"/>
                </a:buClr>
                <a:buFont typeface="Wingdings" pitchFamily="2" charset="2"/>
                <a:buChar char="ü"/>
                <a:defRPr/>
              </a:pPr>
              <a:endParaRPr lang="fa-I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3075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076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776663"/>
            <a:ext cx="6400800" cy="12858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7" name="Rectangle 109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" name="Rectangle 109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69" name="Rectangle 109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57240B3-A0D8-49DE-B321-3E176CC6B3D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D7CBAF7-8404-47B1-A392-725208ED87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54A3688-E4C7-4D93-882C-542EC92415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25D2FFE-2707-4374-B480-4748BE53170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7BC603-3E32-47DB-8091-31ECD69EFF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A44249-401A-4087-B10E-78B7F38574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E732F1F-0841-471F-A0B8-66968BBF7E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8EA4AE-15C8-4D6E-A58D-3574EE97224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02F4B5-8E2A-45CD-BF7C-D6B1006913D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43DC598-36FF-44BB-A3EA-E3C4E7FCE6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BFC9009-944E-4375-8841-C0B11E36E3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E1220F-0BA4-4A3D-9B01-B887C65821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75E898-4B4E-4D5D-9ABD-BBCD0B8BD03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C19F19D-F559-4038-9D7A-177FFD601C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4388352-F980-4FDA-8456-86A8AE86810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2A83BA4-4FAB-4BED-8AFD-9CC12A4649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F963CD-353F-42B9-BF7C-7C81E72BE9D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74A97E-35B0-4381-BF9C-3BBC3E5FCD6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EB34AF5-F814-44F4-93FD-E9AEC6FEE7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A331F95-68AD-4B4B-9AB2-E5A738117B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A1F3D0E-592D-4F02-BF0E-420883581C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86F5B7F-BF0A-4946-A405-DAC1D4905C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889F7CD-C747-4E69-B290-F16F79A058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4B96A42-4421-4CF3-B5B2-98E13FB8CA8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A5F321D-19A6-4C0B-8352-844AC171EE9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1FCC36D-A4CE-405F-887B-9E519201B16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E6EA52-BC28-4DE8-BE01-ED5221A538F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5191BE4-3EF9-45F1-8AD4-B6ED2CDB1F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F160A5-9369-4EA5-A90D-2B2D6AB069E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3A14B8E-691A-4193-AFC3-DF87057E0B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72C75DB-35CF-46A6-90C6-FB0D1A10491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7A443DD-2F6D-4907-8057-F60A540C75C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836D5B4-C1D0-4F2F-B1B1-2FC2EC7204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25EFB5E-506F-4A99-801A-F22BC3FBAA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0A3CA18-0644-412A-8505-AC15E394E4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DC1A5FB-8602-4E08-A2F6-B474BE4580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2979FB-D361-4047-A541-1EB4DDA4039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B5774F7-FB65-47F3-A543-09B232A88D6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C325E27-2E14-4228-B5E7-D8BB59006F8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AB9050D-37C2-47AE-A582-9564F15020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 userDrawn="1"/>
        </p:nvGrpSpPr>
        <p:grpSpPr bwMode="auto">
          <a:xfrm flipH="1">
            <a:off x="327660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 flipH="1"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altLang="en-US" sz="2400" smtClean="0">
                <a:solidFill>
                  <a:srgbClr val="003366"/>
                </a:solidFill>
                <a:latin typeface="Times New Roman" pitchFamily="18" charset="0"/>
                <a:cs typeface="B Nazanin" pitchFamily="2" charset="-78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altLang="en-US" sz="2400" smtClean="0">
                <a:solidFill>
                  <a:srgbClr val="003366"/>
                </a:solidFill>
                <a:latin typeface="Times New Roman" pitchFamily="18" charset="0"/>
                <a:cs typeface="B Nazanin" pitchFamily="2" charset="-78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flipH="1">
            <a:off x="533400" y="48768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  <a:cs typeface="B Nazanin" pitchFamily="2" charset="-78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  <a:cs typeface="B Nazanin" pitchFamily="2" charset="-78"/>
              </a:endParaRPr>
            </a:p>
          </p:txBody>
        </p:sp>
      </p:grpSp>
      <p:sp>
        <p:nvSpPr>
          <p:cNvPr id="1639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89560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39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6BE7590E-0E8B-4E65-B3DC-AEE1443F872E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81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3AC08-FEF6-4537-9A40-67A3801CA6D4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931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28051-A905-4629-97E9-BF124693CC07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5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43000"/>
            <a:ext cx="3998913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3" y="1143000"/>
            <a:ext cx="3998912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7FD24-5EA7-4BF1-8292-3109EDECEA69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570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6E33A-D65A-4CAE-BD0C-AD956F2C7BA4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719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82BB0-8E44-4371-BC5C-FC2CEC40430E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513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1DF9C-2176-4093-946E-C2486818AB90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163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68194-17C0-433A-BF2B-FEDFB2D964B3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81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30F24-69C7-4A87-8342-A5B33F3935EC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0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8E597-E1C3-4DC7-B8C7-FAB6F194822E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9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B19FAB2-B045-45FA-AE1C-CB1EB33D02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7763" y="152400"/>
            <a:ext cx="2074862" cy="593407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075363" cy="593407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162E8-1A30-462D-8826-0F790DB601FE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078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5943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143000"/>
            <a:ext cx="8150225" cy="494347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 noProof="0" dirty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1A7A0-D743-4A3F-A34C-75FA12D2DA38}" type="slidenum">
              <a:rPr lang="ar-SA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7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6EF7887-779F-468D-A4DD-7E00AADB1C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12D9BD-BF9A-4363-A609-8B3EEDD46EE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r" rtl="1">
              <a:buNone/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r" rtl="1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AF77FF1-E3EF-4C1D-A849-8E55DB0C83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081" hidden="1"/>
          <p:cNvSpPr/>
          <p:nvPr/>
        </p:nvSpPr>
        <p:spPr>
          <a:xfrm>
            <a:off x="0" y="0"/>
            <a:ext cx="5790960" cy="151920"/>
          </a:xfrm>
          <a:prstGeom prst="rect">
            <a:avLst/>
          </a:prstGeom>
          <a:pattFill prst="openDmnd">
            <a:fgClr>
              <a:srgbClr val="CFDBFD"/>
            </a:fgClr>
            <a:bgClr>
              <a:srgbClr val="FFFFFF"/>
            </a:bgClr>
          </a:patt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130" name="Group 109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" name="Group 102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3" name="Group 1028"/>
              <p:cNvGrpSpPr/>
              <p:nvPr/>
            </p:nvGrpSpPr>
            <p:grpSpPr>
              <a:xfrm>
                <a:off x="0" y="304560"/>
                <a:ext cx="9144000" cy="6401160"/>
                <a:chOff x="0" y="304560"/>
                <a:chExt cx="9144000" cy="6401160"/>
              </a:xfrm>
            </p:grpSpPr>
            <p:sp>
              <p:nvSpPr>
                <p:cNvPr id="4" name="Line 1029"/>
                <p:cNvSpPr/>
                <p:nvPr/>
              </p:nvSpPr>
              <p:spPr>
                <a:xfrm>
                  <a:off x="0" y="304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" name="Line 1030"/>
                <p:cNvSpPr/>
                <p:nvPr/>
              </p:nvSpPr>
              <p:spPr>
                <a:xfrm>
                  <a:off x="0" y="609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6" name="Line 1031"/>
                <p:cNvSpPr/>
                <p:nvPr/>
              </p:nvSpPr>
              <p:spPr>
                <a:xfrm>
                  <a:off x="0" y="914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7" name="Line 1032"/>
                <p:cNvSpPr/>
                <p:nvPr/>
              </p:nvSpPr>
              <p:spPr>
                <a:xfrm>
                  <a:off x="0" y="1218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8" name="Line 1033"/>
                <p:cNvSpPr/>
                <p:nvPr/>
              </p:nvSpPr>
              <p:spPr>
                <a:xfrm>
                  <a:off x="0" y="1523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9" name="Line 1034"/>
                <p:cNvSpPr/>
                <p:nvPr/>
              </p:nvSpPr>
              <p:spPr>
                <a:xfrm>
                  <a:off x="0" y="1828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0" name="Line 1035"/>
                <p:cNvSpPr/>
                <p:nvPr/>
              </p:nvSpPr>
              <p:spPr>
                <a:xfrm>
                  <a:off x="0" y="2133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1" name="Line 1036"/>
                <p:cNvSpPr/>
                <p:nvPr/>
              </p:nvSpPr>
              <p:spPr>
                <a:xfrm>
                  <a:off x="0" y="24382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2" name="Line 1037"/>
                <p:cNvSpPr/>
                <p:nvPr/>
              </p:nvSpPr>
              <p:spPr>
                <a:xfrm>
                  <a:off x="0" y="27432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3" name="Line 1038"/>
                <p:cNvSpPr/>
                <p:nvPr/>
              </p:nvSpPr>
              <p:spPr>
                <a:xfrm>
                  <a:off x="0" y="30477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4" name="Line 1039"/>
                <p:cNvSpPr/>
                <p:nvPr/>
              </p:nvSpPr>
              <p:spPr>
                <a:xfrm>
                  <a:off x="0" y="33526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5" name="Line 1040"/>
                <p:cNvSpPr/>
                <p:nvPr/>
              </p:nvSpPr>
              <p:spPr>
                <a:xfrm>
                  <a:off x="0" y="36576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6" name="Line 1041"/>
                <p:cNvSpPr/>
                <p:nvPr/>
              </p:nvSpPr>
              <p:spPr>
                <a:xfrm>
                  <a:off x="0" y="39621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" name="Line 1042"/>
                <p:cNvSpPr/>
                <p:nvPr/>
              </p:nvSpPr>
              <p:spPr>
                <a:xfrm>
                  <a:off x="0" y="42670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" name="Line 1043"/>
                <p:cNvSpPr/>
                <p:nvPr/>
              </p:nvSpPr>
              <p:spPr>
                <a:xfrm>
                  <a:off x="0" y="45720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" name="Line 1044"/>
                <p:cNvSpPr/>
                <p:nvPr/>
              </p:nvSpPr>
              <p:spPr>
                <a:xfrm>
                  <a:off x="0" y="4876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" name="Line 1045"/>
                <p:cNvSpPr/>
                <p:nvPr/>
              </p:nvSpPr>
              <p:spPr>
                <a:xfrm>
                  <a:off x="0" y="5181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" name="Line 1046"/>
                <p:cNvSpPr/>
                <p:nvPr/>
              </p:nvSpPr>
              <p:spPr>
                <a:xfrm>
                  <a:off x="0" y="5486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2" name="Line 1047"/>
                <p:cNvSpPr/>
                <p:nvPr/>
              </p:nvSpPr>
              <p:spPr>
                <a:xfrm>
                  <a:off x="0" y="5790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3" name="Line 1048"/>
                <p:cNvSpPr/>
                <p:nvPr/>
              </p:nvSpPr>
              <p:spPr>
                <a:xfrm>
                  <a:off x="0" y="6095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4" name="Line 1049"/>
                <p:cNvSpPr/>
                <p:nvPr/>
              </p:nvSpPr>
              <p:spPr>
                <a:xfrm>
                  <a:off x="0" y="6400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5" name="Line 1050"/>
                <p:cNvSpPr/>
                <p:nvPr/>
              </p:nvSpPr>
              <p:spPr>
                <a:xfrm>
                  <a:off x="0" y="6705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  <p:grpSp>
            <p:nvGrpSpPr>
              <p:cNvPr id="26" name="Group 1051"/>
              <p:cNvGrpSpPr/>
              <p:nvPr/>
            </p:nvGrpSpPr>
            <p:grpSpPr>
              <a:xfrm>
                <a:off x="304560" y="0"/>
                <a:ext cx="8534880" cy="6858000"/>
                <a:chOff x="304560" y="0"/>
                <a:chExt cx="8534880" cy="6858000"/>
              </a:xfrm>
            </p:grpSpPr>
            <p:sp>
              <p:nvSpPr>
                <p:cNvPr id="27" name="Line 1052"/>
                <p:cNvSpPr/>
                <p:nvPr/>
              </p:nvSpPr>
              <p:spPr>
                <a:xfrm>
                  <a:off x="304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" name="Line 1053"/>
                <p:cNvSpPr/>
                <p:nvPr/>
              </p:nvSpPr>
              <p:spPr>
                <a:xfrm>
                  <a:off x="609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" name="Line 1054"/>
                <p:cNvSpPr/>
                <p:nvPr/>
              </p:nvSpPr>
              <p:spPr>
                <a:xfrm>
                  <a:off x="914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" name="Line 1055"/>
                <p:cNvSpPr/>
                <p:nvPr/>
              </p:nvSpPr>
              <p:spPr>
                <a:xfrm>
                  <a:off x="1218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" name="Line 1056"/>
                <p:cNvSpPr/>
                <p:nvPr/>
              </p:nvSpPr>
              <p:spPr>
                <a:xfrm>
                  <a:off x="1523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2" name="Line 1057"/>
                <p:cNvSpPr/>
                <p:nvPr/>
              </p:nvSpPr>
              <p:spPr>
                <a:xfrm>
                  <a:off x="1828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3" name="Line 1058"/>
                <p:cNvSpPr/>
                <p:nvPr/>
              </p:nvSpPr>
              <p:spPr>
                <a:xfrm>
                  <a:off x="2133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4" name="Line 1059"/>
                <p:cNvSpPr/>
                <p:nvPr/>
              </p:nvSpPr>
              <p:spPr>
                <a:xfrm>
                  <a:off x="2438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5" name="Line 1060"/>
                <p:cNvSpPr/>
                <p:nvPr/>
              </p:nvSpPr>
              <p:spPr>
                <a:xfrm>
                  <a:off x="2743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6" name="Line 1061"/>
                <p:cNvSpPr/>
                <p:nvPr/>
              </p:nvSpPr>
              <p:spPr>
                <a:xfrm>
                  <a:off x="3047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7" name="Line 1062"/>
                <p:cNvSpPr/>
                <p:nvPr/>
              </p:nvSpPr>
              <p:spPr>
                <a:xfrm>
                  <a:off x="3352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8" name="Line 1063"/>
                <p:cNvSpPr/>
                <p:nvPr/>
              </p:nvSpPr>
              <p:spPr>
                <a:xfrm>
                  <a:off x="3657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9" name="Line 1064"/>
                <p:cNvSpPr/>
                <p:nvPr/>
              </p:nvSpPr>
              <p:spPr>
                <a:xfrm>
                  <a:off x="3962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0" name="Line 1065"/>
                <p:cNvSpPr/>
                <p:nvPr/>
              </p:nvSpPr>
              <p:spPr>
                <a:xfrm>
                  <a:off x="4267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1" name="Line 1066"/>
                <p:cNvSpPr/>
                <p:nvPr/>
              </p:nvSpPr>
              <p:spPr>
                <a:xfrm>
                  <a:off x="45720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2" name="Line 1067"/>
                <p:cNvSpPr/>
                <p:nvPr/>
              </p:nvSpPr>
              <p:spPr>
                <a:xfrm>
                  <a:off x="4876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3" name="Line 1068"/>
                <p:cNvSpPr/>
                <p:nvPr/>
              </p:nvSpPr>
              <p:spPr>
                <a:xfrm>
                  <a:off x="5181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4" name="Line 1069"/>
                <p:cNvSpPr/>
                <p:nvPr/>
              </p:nvSpPr>
              <p:spPr>
                <a:xfrm>
                  <a:off x="5486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5" name="Line 1070"/>
                <p:cNvSpPr/>
                <p:nvPr/>
              </p:nvSpPr>
              <p:spPr>
                <a:xfrm>
                  <a:off x="5790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6" name="Line 1071"/>
                <p:cNvSpPr/>
                <p:nvPr/>
              </p:nvSpPr>
              <p:spPr>
                <a:xfrm>
                  <a:off x="6095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7" name="Line 1072"/>
                <p:cNvSpPr/>
                <p:nvPr/>
              </p:nvSpPr>
              <p:spPr>
                <a:xfrm>
                  <a:off x="6400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" name="Line 1073"/>
                <p:cNvSpPr/>
                <p:nvPr/>
              </p:nvSpPr>
              <p:spPr>
                <a:xfrm>
                  <a:off x="6705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" name="Line 1074"/>
                <p:cNvSpPr/>
                <p:nvPr/>
              </p:nvSpPr>
              <p:spPr>
                <a:xfrm>
                  <a:off x="7010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" name="Line 1075"/>
                <p:cNvSpPr/>
                <p:nvPr/>
              </p:nvSpPr>
              <p:spPr>
                <a:xfrm>
                  <a:off x="7315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" name="Line 1076"/>
                <p:cNvSpPr/>
                <p:nvPr/>
              </p:nvSpPr>
              <p:spPr>
                <a:xfrm>
                  <a:off x="7619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" name="Line 1077"/>
                <p:cNvSpPr/>
                <p:nvPr/>
              </p:nvSpPr>
              <p:spPr>
                <a:xfrm>
                  <a:off x="7924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3" name="Line 1078"/>
                <p:cNvSpPr/>
                <p:nvPr/>
              </p:nvSpPr>
              <p:spPr>
                <a:xfrm>
                  <a:off x="8229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4" name="Line 1079"/>
                <p:cNvSpPr/>
                <p:nvPr/>
              </p:nvSpPr>
              <p:spPr>
                <a:xfrm>
                  <a:off x="8534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5" name="Line 1080"/>
                <p:cNvSpPr/>
                <p:nvPr/>
              </p:nvSpPr>
              <p:spPr>
                <a:xfrm>
                  <a:off x="8839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56" name="Group 1093"/>
            <p:cNvGrpSpPr/>
            <p:nvPr/>
          </p:nvGrpSpPr>
          <p:grpSpPr>
            <a:xfrm>
              <a:off x="7013520" y="1323720"/>
              <a:ext cx="1748880" cy="2165400"/>
              <a:chOff x="7013520" y="1323720"/>
              <a:chExt cx="1748880" cy="2165400"/>
            </a:xfrm>
          </p:grpSpPr>
          <p:sp>
            <p:nvSpPr>
              <p:cNvPr id="57" name="Line 1084"/>
              <p:cNvSpPr/>
              <p:nvPr/>
            </p:nvSpPr>
            <p:spPr>
              <a:xfrm flipV="1">
                <a:off x="8658000" y="1323720"/>
                <a:ext cx="360" cy="216540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58" name="Line 1085"/>
              <p:cNvSpPr/>
              <p:nvPr/>
            </p:nvSpPr>
            <p:spPr>
              <a:xfrm flipH="1">
                <a:off x="7013520" y="1517400"/>
                <a:ext cx="1739880" cy="972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5280" rIns="90000" bIns="-3528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59" name="Arc 1086"/>
              <p:cNvSpPr/>
              <p:nvPr/>
            </p:nvSpPr>
            <p:spPr>
              <a:xfrm rot="5400000" flipH="1">
                <a:off x="8568720" y="1425960"/>
                <a:ext cx="193320" cy="193320"/>
              </a:xfrm>
              <a:custGeom>
                <a:avLst/>
                <a:gdLst>
                  <a:gd name="textAreaLeft" fmla="*/ -360 w 193320"/>
                  <a:gd name="textAreaRight" fmla="*/ 193320 w 193320"/>
                  <a:gd name="textAreaTop" fmla="*/ 0 h 193320"/>
                  <a:gd name="textAreaBottom" fmla="*/ 193680 h 193320"/>
                </a:gdLst>
                <a:ahLst/>
                <a:cxnLst/>
                <a:rect l="textAreaLeft" t="textAreaTop" r="textAreaRight" b="textAreaBottom"/>
                <a:pathLst>
                  <a:path w="43200" h="43200" fill="none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</a:path>
                  <a:path w="43200" h="43200" stroke="0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499"/>
                  </a:spcBef>
                </a:pPr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</p:grpSp>
      <p:sp>
        <p:nvSpPr>
          <p:cNvPr id="60" name="Line 1092"/>
          <p:cNvSpPr/>
          <p:nvPr/>
        </p:nvSpPr>
        <p:spPr>
          <a:xfrm>
            <a:off x="314280" y="0"/>
            <a:ext cx="360" cy="236196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61" name="Group 102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2" name="Rectangle 1028"/>
            <p:cNvSpPr/>
            <p:nvPr/>
          </p:nvSpPr>
          <p:spPr>
            <a:xfrm>
              <a:off x="3352680" y="0"/>
              <a:ext cx="5790960" cy="151920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grpSp>
          <p:nvGrpSpPr>
            <p:cNvPr id="63" name="Group 102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64" name="Line 1030"/>
              <p:cNvSpPr/>
              <p:nvPr/>
            </p:nvSpPr>
            <p:spPr>
              <a:xfrm>
                <a:off x="0" y="3045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65" name="Line 1031"/>
              <p:cNvSpPr/>
              <p:nvPr/>
            </p:nvSpPr>
            <p:spPr>
              <a:xfrm>
                <a:off x="0" y="6094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66" name="Line 1032"/>
              <p:cNvSpPr/>
              <p:nvPr/>
            </p:nvSpPr>
            <p:spPr>
              <a:xfrm>
                <a:off x="0" y="9144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67" name="Line 1033"/>
              <p:cNvSpPr/>
              <p:nvPr/>
            </p:nvSpPr>
            <p:spPr>
              <a:xfrm>
                <a:off x="0" y="12189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68" name="Line 1034"/>
              <p:cNvSpPr/>
              <p:nvPr/>
            </p:nvSpPr>
            <p:spPr>
              <a:xfrm>
                <a:off x="0" y="15238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69" name="Line 1035"/>
              <p:cNvSpPr/>
              <p:nvPr/>
            </p:nvSpPr>
            <p:spPr>
              <a:xfrm>
                <a:off x="0" y="18288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0" name="Line 1036"/>
              <p:cNvSpPr/>
              <p:nvPr/>
            </p:nvSpPr>
            <p:spPr>
              <a:xfrm>
                <a:off x="0" y="21333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1" name="Line 1037"/>
              <p:cNvSpPr/>
              <p:nvPr/>
            </p:nvSpPr>
            <p:spPr>
              <a:xfrm>
                <a:off x="0" y="24382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2" name="Line 1038"/>
              <p:cNvSpPr/>
              <p:nvPr/>
            </p:nvSpPr>
            <p:spPr>
              <a:xfrm>
                <a:off x="0" y="27432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3" name="Line 1039"/>
              <p:cNvSpPr/>
              <p:nvPr/>
            </p:nvSpPr>
            <p:spPr>
              <a:xfrm>
                <a:off x="0" y="30477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4" name="Line 1040"/>
              <p:cNvSpPr/>
              <p:nvPr/>
            </p:nvSpPr>
            <p:spPr>
              <a:xfrm>
                <a:off x="0" y="33526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5" name="Line 1041"/>
              <p:cNvSpPr/>
              <p:nvPr/>
            </p:nvSpPr>
            <p:spPr>
              <a:xfrm>
                <a:off x="0" y="36576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6" name="Line 1042"/>
              <p:cNvSpPr/>
              <p:nvPr/>
            </p:nvSpPr>
            <p:spPr>
              <a:xfrm>
                <a:off x="0" y="39621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7" name="Line 1043"/>
              <p:cNvSpPr/>
              <p:nvPr/>
            </p:nvSpPr>
            <p:spPr>
              <a:xfrm>
                <a:off x="0" y="42670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8" name="Line 1044"/>
              <p:cNvSpPr/>
              <p:nvPr/>
            </p:nvSpPr>
            <p:spPr>
              <a:xfrm>
                <a:off x="0" y="45720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79" name="Line 1045"/>
              <p:cNvSpPr/>
              <p:nvPr/>
            </p:nvSpPr>
            <p:spPr>
              <a:xfrm>
                <a:off x="0" y="48765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0" name="Line 1046"/>
              <p:cNvSpPr/>
              <p:nvPr/>
            </p:nvSpPr>
            <p:spPr>
              <a:xfrm>
                <a:off x="0" y="51814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1" name="Line 1047"/>
              <p:cNvSpPr/>
              <p:nvPr/>
            </p:nvSpPr>
            <p:spPr>
              <a:xfrm>
                <a:off x="0" y="54864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2" name="Line 1048"/>
              <p:cNvSpPr/>
              <p:nvPr/>
            </p:nvSpPr>
            <p:spPr>
              <a:xfrm>
                <a:off x="0" y="57909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3" name="Line 1049"/>
              <p:cNvSpPr/>
              <p:nvPr/>
            </p:nvSpPr>
            <p:spPr>
              <a:xfrm>
                <a:off x="0" y="609588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4" name="Line 1050"/>
              <p:cNvSpPr/>
              <p:nvPr/>
            </p:nvSpPr>
            <p:spPr>
              <a:xfrm>
                <a:off x="0" y="640080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5" name="Line 1051"/>
              <p:cNvSpPr/>
              <p:nvPr/>
            </p:nvSpPr>
            <p:spPr>
              <a:xfrm>
                <a:off x="0" y="6705360"/>
                <a:ext cx="9144000" cy="36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6" name="Line 1052"/>
              <p:cNvSpPr/>
              <p:nvPr/>
            </p:nvSpPr>
            <p:spPr>
              <a:xfrm>
                <a:off x="3045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7" name="Line 1053"/>
              <p:cNvSpPr/>
              <p:nvPr/>
            </p:nvSpPr>
            <p:spPr>
              <a:xfrm>
                <a:off x="6094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8" name="Line 1054"/>
              <p:cNvSpPr/>
              <p:nvPr/>
            </p:nvSpPr>
            <p:spPr>
              <a:xfrm>
                <a:off x="9144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89" name="Line 1055"/>
              <p:cNvSpPr/>
              <p:nvPr/>
            </p:nvSpPr>
            <p:spPr>
              <a:xfrm>
                <a:off x="12189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0" name="Line 1056"/>
              <p:cNvSpPr/>
              <p:nvPr/>
            </p:nvSpPr>
            <p:spPr>
              <a:xfrm>
                <a:off x="15238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1" name="Line 1057"/>
              <p:cNvSpPr/>
              <p:nvPr/>
            </p:nvSpPr>
            <p:spPr>
              <a:xfrm>
                <a:off x="18288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2" name="Line 1058"/>
              <p:cNvSpPr/>
              <p:nvPr/>
            </p:nvSpPr>
            <p:spPr>
              <a:xfrm>
                <a:off x="21333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3" name="Line 1059"/>
              <p:cNvSpPr/>
              <p:nvPr/>
            </p:nvSpPr>
            <p:spPr>
              <a:xfrm>
                <a:off x="24382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4" name="Line 1060"/>
              <p:cNvSpPr/>
              <p:nvPr/>
            </p:nvSpPr>
            <p:spPr>
              <a:xfrm>
                <a:off x="27432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5" name="Line 1061"/>
              <p:cNvSpPr/>
              <p:nvPr/>
            </p:nvSpPr>
            <p:spPr>
              <a:xfrm>
                <a:off x="30477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6" name="Line 1062"/>
              <p:cNvSpPr/>
              <p:nvPr/>
            </p:nvSpPr>
            <p:spPr>
              <a:xfrm>
                <a:off x="33526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7" name="Line 1063"/>
              <p:cNvSpPr/>
              <p:nvPr/>
            </p:nvSpPr>
            <p:spPr>
              <a:xfrm>
                <a:off x="36576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8" name="Line 1064"/>
              <p:cNvSpPr/>
              <p:nvPr/>
            </p:nvSpPr>
            <p:spPr>
              <a:xfrm>
                <a:off x="39621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99" name="Line 1065"/>
              <p:cNvSpPr/>
              <p:nvPr/>
            </p:nvSpPr>
            <p:spPr>
              <a:xfrm>
                <a:off x="42670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0" name="Line 1066"/>
              <p:cNvSpPr/>
              <p:nvPr/>
            </p:nvSpPr>
            <p:spPr>
              <a:xfrm>
                <a:off x="45720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1" name="Line 1067"/>
              <p:cNvSpPr/>
              <p:nvPr/>
            </p:nvSpPr>
            <p:spPr>
              <a:xfrm>
                <a:off x="48765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2" name="Line 1068"/>
              <p:cNvSpPr/>
              <p:nvPr/>
            </p:nvSpPr>
            <p:spPr>
              <a:xfrm>
                <a:off x="51814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3" name="Line 1069"/>
              <p:cNvSpPr/>
              <p:nvPr/>
            </p:nvSpPr>
            <p:spPr>
              <a:xfrm>
                <a:off x="54864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4" name="Line 1070"/>
              <p:cNvSpPr/>
              <p:nvPr/>
            </p:nvSpPr>
            <p:spPr>
              <a:xfrm>
                <a:off x="57909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5" name="Line 1071"/>
              <p:cNvSpPr/>
              <p:nvPr/>
            </p:nvSpPr>
            <p:spPr>
              <a:xfrm>
                <a:off x="60958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6" name="Line 1072"/>
              <p:cNvSpPr/>
              <p:nvPr/>
            </p:nvSpPr>
            <p:spPr>
              <a:xfrm>
                <a:off x="64008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7" name="Line 1073"/>
              <p:cNvSpPr/>
              <p:nvPr/>
            </p:nvSpPr>
            <p:spPr>
              <a:xfrm>
                <a:off x="67053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8" name="Line 1074"/>
              <p:cNvSpPr/>
              <p:nvPr/>
            </p:nvSpPr>
            <p:spPr>
              <a:xfrm>
                <a:off x="70102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09" name="Line 1075"/>
              <p:cNvSpPr/>
              <p:nvPr/>
            </p:nvSpPr>
            <p:spPr>
              <a:xfrm>
                <a:off x="73152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10" name="Line 1076"/>
              <p:cNvSpPr/>
              <p:nvPr/>
            </p:nvSpPr>
            <p:spPr>
              <a:xfrm>
                <a:off x="76197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11" name="Line 1077"/>
              <p:cNvSpPr/>
              <p:nvPr/>
            </p:nvSpPr>
            <p:spPr>
              <a:xfrm>
                <a:off x="79246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12" name="Line 1078"/>
              <p:cNvSpPr/>
              <p:nvPr/>
            </p:nvSpPr>
            <p:spPr>
              <a:xfrm>
                <a:off x="822960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13" name="Line 1079"/>
              <p:cNvSpPr/>
              <p:nvPr/>
            </p:nvSpPr>
            <p:spPr>
              <a:xfrm>
                <a:off x="853416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114" name="Line 1080"/>
              <p:cNvSpPr/>
              <p:nvPr/>
            </p:nvSpPr>
            <p:spPr>
              <a:xfrm>
                <a:off x="8839080" y="0"/>
                <a:ext cx="360" cy="6858000"/>
              </a:xfrm>
              <a:prstGeom prst="line">
                <a:avLst/>
              </a:prstGeom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  <p:sp>
          <p:nvSpPr>
            <p:cNvPr id="115" name="Line 1081"/>
            <p:cNvSpPr/>
            <p:nvPr/>
          </p:nvSpPr>
          <p:spPr>
            <a:xfrm>
              <a:off x="8839080" y="0"/>
              <a:ext cx="360" cy="2361960"/>
            </a:xfrm>
            <a:prstGeom prst="line">
              <a:avLst/>
            </a:prstGeom>
            <a:ln w="9525">
              <a:solidFill>
                <a:srgbClr val="6F89F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116" name="Line 1083"/>
          <p:cNvSpPr/>
          <p:nvPr/>
        </p:nvSpPr>
        <p:spPr>
          <a:xfrm>
            <a:off x="798480" y="877680"/>
            <a:ext cx="360" cy="285120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17" name="Line 1084"/>
          <p:cNvSpPr/>
          <p:nvPr/>
        </p:nvSpPr>
        <p:spPr>
          <a:xfrm flipH="1" flipV="1">
            <a:off x="0" y="3549600"/>
            <a:ext cx="5097240" cy="144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3560" rIns="90000" bIns="-4356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18" name="Line 1085"/>
          <p:cNvSpPr/>
          <p:nvPr/>
        </p:nvSpPr>
        <p:spPr>
          <a:xfrm flipH="1" flipV="1">
            <a:off x="604800" y="1479240"/>
            <a:ext cx="6049800" cy="180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3200" rIns="90000" bIns="-4320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19" name="Arc 1086"/>
          <p:cNvSpPr/>
          <p:nvPr/>
        </p:nvSpPr>
        <p:spPr>
          <a:xfrm rot="16200000" flipH="1">
            <a:off x="670320" y="1356480"/>
            <a:ext cx="247320" cy="24876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248760"/>
              <a:gd name="textAreaBottom" fmla="*/ 249120 h 248760"/>
            </a:gdLst>
            <a:ahLst/>
            <a:cxnLst/>
            <a:rect l="textAreaLeft" t="textAreaTop" r="textAreaRight" b="textAreaBottom"/>
            <a:pathLst>
              <a:path w="43195" h="43200" fill="none">
                <a:moveTo>
                  <a:pt x="21114" y="5"/>
                </a:moveTo>
                <a:cubicBezTo>
                  <a:pt x="21274" y="1"/>
                  <a:pt x="21434" y="-1"/>
                  <a:pt x="21595" y="0"/>
                </a:cubicBezTo>
                <a:cubicBezTo>
                  <a:pt x="33524" y="0"/>
                  <a:pt x="43195" y="9670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43" y="43200"/>
                  <a:pt x="247" y="33805"/>
                  <a:pt x="-1" y="22056"/>
                </a:cubicBezTo>
              </a:path>
              <a:path w="43195" h="43200" stroke="0">
                <a:moveTo>
                  <a:pt x="21114" y="5"/>
                </a:moveTo>
                <a:cubicBezTo>
                  <a:pt x="21274" y="1"/>
                  <a:pt x="21434" y="-1"/>
                  <a:pt x="21595" y="0"/>
                </a:cubicBezTo>
                <a:cubicBezTo>
                  <a:pt x="33524" y="0"/>
                  <a:pt x="43195" y="9670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43" y="43200"/>
                  <a:pt x="247" y="33805"/>
                  <a:pt x="-1" y="22056"/>
                </a:cubicBezTo>
                <a:lnTo>
                  <a:pt x="21595" y="21600"/>
                </a:lnTo>
                <a:close/>
              </a:path>
            </a:pathLst>
          </a:custGeom>
          <a:noFill/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120" name="Group 1087"/>
          <p:cNvGrpSpPr/>
          <p:nvPr/>
        </p:nvGrpSpPr>
        <p:grpSpPr>
          <a:xfrm>
            <a:off x="2349360" y="3098520"/>
            <a:ext cx="6045120" cy="2876760"/>
            <a:chOff x="2349360" y="3098520"/>
            <a:chExt cx="6045120" cy="2876760"/>
          </a:xfrm>
        </p:grpSpPr>
        <p:sp>
          <p:nvSpPr>
            <p:cNvPr id="121" name="Line 1088"/>
            <p:cNvSpPr/>
            <p:nvPr/>
          </p:nvSpPr>
          <p:spPr>
            <a:xfrm>
              <a:off x="2349360" y="5464080"/>
              <a:ext cx="6045120" cy="360"/>
            </a:xfrm>
            <a:prstGeom prst="line">
              <a:avLst/>
            </a:prstGeom>
            <a:ln w="9525">
              <a:solidFill>
                <a:srgbClr val="6F89F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122" name="Line 1089"/>
            <p:cNvSpPr/>
            <p:nvPr/>
          </p:nvSpPr>
          <p:spPr>
            <a:xfrm>
              <a:off x="8210520" y="3098520"/>
              <a:ext cx="360" cy="2876760"/>
            </a:xfrm>
            <a:prstGeom prst="line">
              <a:avLst/>
            </a:prstGeom>
            <a:ln w="9525">
              <a:solidFill>
                <a:srgbClr val="6F89F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123" name="Arc 1090"/>
            <p:cNvSpPr/>
            <p:nvPr/>
          </p:nvSpPr>
          <p:spPr>
            <a:xfrm rot="5400000">
              <a:off x="8091720" y="5313600"/>
              <a:ext cx="247320" cy="248760"/>
            </a:xfrm>
            <a:custGeom>
              <a:avLst/>
              <a:gdLst>
                <a:gd name="textAreaLeft" fmla="*/ 0 w 247320"/>
                <a:gd name="textAreaRight" fmla="*/ 247680 w 247320"/>
                <a:gd name="textAreaTop" fmla="*/ 0 h 248760"/>
                <a:gd name="textAreaBottom" fmla="*/ 249120 h 248760"/>
              </a:gdLst>
              <a:ahLst/>
              <a:cxnLst/>
              <a:rect l="textAreaLeft" t="textAreaTop" r="textAreaRight" b="textAreaBottom"/>
              <a:pathLst>
                <a:path w="43195" h="43200" fill="none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</a:path>
                <a:path w="43195" h="43200" stroke="0">
                  <a:moveTo>
                    <a:pt x="21114" y="5"/>
                  </a:moveTo>
                  <a:cubicBezTo>
                    <a:pt x="21274" y="1"/>
                    <a:pt x="21434" y="-1"/>
                    <a:pt x="21595" y="0"/>
                  </a:cubicBezTo>
                  <a:cubicBezTo>
                    <a:pt x="33524" y="0"/>
                    <a:pt x="43195" y="9670"/>
                    <a:pt x="43195" y="21600"/>
                  </a:cubicBezTo>
                  <a:cubicBezTo>
                    <a:pt x="43195" y="33529"/>
                    <a:pt x="33524" y="43200"/>
                    <a:pt x="21595" y="43200"/>
                  </a:cubicBezTo>
                  <a:cubicBezTo>
                    <a:pt x="9843" y="43200"/>
                    <a:pt x="247" y="33805"/>
                    <a:pt x="-1" y="22056"/>
                  </a:cubicBezTo>
                  <a:lnTo>
                    <a:pt x="21595" y="21600"/>
                  </a:lnTo>
                  <a:close/>
                </a:path>
              </a:pathLst>
            </a:custGeom>
            <a:noFill/>
            <a:ln w="9525">
              <a:solidFill>
                <a:srgbClr val="6F89F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90720" y="17524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Tahoma"/>
              </a:rPr>
              <a:t>Click to edit Master title style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dt" idx="1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ftr" idx="2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en-US" sz="1400" b="0" strike="noStrike" spc="-1">
                <a:solidFill>
                  <a:srgbClr val="40458C"/>
                </a:solidFill>
                <a:latin typeface="Tahoma"/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  <a:endParaRPr lang="fa-IR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 idx="3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4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FC2162-DFE5-4C7D-8307-F44C5D4D7EDD}" type="slidenum">
              <a:rPr lang="en-US" sz="1400" b="0" strike="noStrike" spc="-1">
                <a:solidFill>
                  <a:srgbClr val="40458C"/>
                </a:solidFill>
                <a:latin typeface="Tahoma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r" rtl="1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34DC"/>
                </a:solidFill>
                <a:latin typeface="Tahoma"/>
              </a:rPr>
              <a:t>Click to edit the outline text format</a:t>
            </a:r>
          </a:p>
          <a:p>
            <a:pPr marL="864000" lvl="1" indent="-324000" algn="r" rtl="1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40458C"/>
                </a:solidFill>
                <a:latin typeface="Tahoma"/>
              </a:rPr>
              <a:t>Second Outline Level</a:t>
            </a:r>
          </a:p>
          <a:p>
            <a:pPr marL="1296000" lvl="2" indent="-288000" algn="r" rtl="1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Third Outline Level</a:t>
            </a:r>
          </a:p>
          <a:p>
            <a:pPr marL="1728000" lvl="3" indent="-216000" algn="r" rtl="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Fourth Outline Level</a:t>
            </a:r>
          </a:p>
          <a:p>
            <a:pPr marL="2160000" lvl="4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Fifth Outline Level</a:t>
            </a:r>
          </a:p>
          <a:p>
            <a:pPr marL="2592000" lvl="5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Sixth Outline Level</a:t>
            </a:r>
          </a:p>
          <a:p>
            <a:pPr marL="3024000" lvl="6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081"/>
          <p:cNvSpPr/>
          <p:nvPr/>
        </p:nvSpPr>
        <p:spPr>
          <a:xfrm>
            <a:off x="0" y="0"/>
            <a:ext cx="5790960" cy="151920"/>
          </a:xfrm>
          <a:prstGeom prst="rect">
            <a:avLst/>
          </a:prstGeom>
          <a:pattFill prst="openDmnd">
            <a:fgClr>
              <a:srgbClr val="CFDBFD"/>
            </a:fgClr>
            <a:bgClr>
              <a:srgbClr val="FFFFFF"/>
            </a:bgClr>
          </a:patt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166" name="Group 109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67" name="Group 102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68" name="Group 1028"/>
              <p:cNvGrpSpPr/>
              <p:nvPr/>
            </p:nvGrpSpPr>
            <p:grpSpPr>
              <a:xfrm>
                <a:off x="0" y="304560"/>
                <a:ext cx="9144000" cy="6401160"/>
                <a:chOff x="0" y="304560"/>
                <a:chExt cx="9144000" cy="6401160"/>
              </a:xfrm>
            </p:grpSpPr>
            <p:sp>
              <p:nvSpPr>
                <p:cNvPr id="169" name="Line 1029"/>
                <p:cNvSpPr/>
                <p:nvPr/>
              </p:nvSpPr>
              <p:spPr>
                <a:xfrm>
                  <a:off x="0" y="304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0" name="Line 1030"/>
                <p:cNvSpPr/>
                <p:nvPr/>
              </p:nvSpPr>
              <p:spPr>
                <a:xfrm>
                  <a:off x="0" y="609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1" name="Line 1031"/>
                <p:cNvSpPr/>
                <p:nvPr/>
              </p:nvSpPr>
              <p:spPr>
                <a:xfrm>
                  <a:off x="0" y="914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2" name="Line 1032"/>
                <p:cNvSpPr/>
                <p:nvPr/>
              </p:nvSpPr>
              <p:spPr>
                <a:xfrm>
                  <a:off x="0" y="1218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3" name="Line 1033"/>
                <p:cNvSpPr/>
                <p:nvPr/>
              </p:nvSpPr>
              <p:spPr>
                <a:xfrm>
                  <a:off x="0" y="1523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4" name="Line 1034"/>
                <p:cNvSpPr/>
                <p:nvPr/>
              </p:nvSpPr>
              <p:spPr>
                <a:xfrm>
                  <a:off x="0" y="1828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5" name="Line 1035"/>
                <p:cNvSpPr/>
                <p:nvPr/>
              </p:nvSpPr>
              <p:spPr>
                <a:xfrm>
                  <a:off x="0" y="2133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6" name="Line 1036"/>
                <p:cNvSpPr/>
                <p:nvPr/>
              </p:nvSpPr>
              <p:spPr>
                <a:xfrm>
                  <a:off x="0" y="24382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7" name="Line 1037"/>
                <p:cNvSpPr/>
                <p:nvPr/>
              </p:nvSpPr>
              <p:spPr>
                <a:xfrm>
                  <a:off x="0" y="27432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8" name="Line 1038"/>
                <p:cNvSpPr/>
                <p:nvPr/>
              </p:nvSpPr>
              <p:spPr>
                <a:xfrm>
                  <a:off x="0" y="30477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79" name="Line 1039"/>
                <p:cNvSpPr/>
                <p:nvPr/>
              </p:nvSpPr>
              <p:spPr>
                <a:xfrm>
                  <a:off x="0" y="33526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0" name="Line 1040"/>
                <p:cNvSpPr/>
                <p:nvPr/>
              </p:nvSpPr>
              <p:spPr>
                <a:xfrm>
                  <a:off x="0" y="36576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1" name="Line 1041"/>
                <p:cNvSpPr/>
                <p:nvPr/>
              </p:nvSpPr>
              <p:spPr>
                <a:xfrm>
                  <a:off x="0" y="39621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2" name="Line 1042"/>
                <p:cNvSpPr/>
                <p:nvPr/>
              </p:nvSpPr>
              <p:spPr>
                <a:xfrm>
                  <a:off x="0" y="42670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3" name="Line 1043"/>
                <p:cNvSpPr/>
                <p:nvPr/>
              </p:nvSpPr>
              <p:spPr>
                <a:xfrm>
                  <a:off x="0" y="45720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4" name="Line 1044"/>
                <p:cNvSpPr/>
                <p:nvPr/>
              </p:nvSpPr>
              <p:spPr>
                <a:xfrm>
                  <a:off x="0" y="4876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5" name="Line 1045"/>
                <p:cNvSpPr/>
                <p:nvPr/>
              </p:nvSpPr>
              <p:spPr>
                <a:xfrm>
                  <a:off x="0" y="5181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6" name="Line 1046"/>
                <p:cNvSpPr/>
                <p:nvPr/>
              </p:nvSpPr>
              <p:spPr>
                <a:xfrm>
                  <a:off x="0" y="5486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7" name="Line 1047"/>
                <p:cNvSpPr/>
                <p:nvPr/>
              </p:nvSpPr>
              <p:spPr>
                <a:xfrm>
                  <a:off x="0" y="5790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8" name="Line 1048"/>
                <p:cNvSpPr/>
                <p:nvPr/>
              </p:nvSpPr>
              <p:spPr>
                <a:xfrm>
                  <a:off x="0" y="6095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89" name="Line 1049"/>
                <p:cNvSpPr/>
                <p:nvPr/>
              </p:nvSpPr>
              <p:spPr>
                <a:xfrm>
                  <a:off x="0" y="6400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0" name="Line 1050"/>
                <p:cNvSpPr/>
                <p:nvPr/>
              </p:nvSpPr>
              <p:spPr>
                <a:xfrm>
                  <a:off x="0" y="6705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  <p:grpSp>
            <p:nvGrpSpPr>
              <p:cNvPr id="191" name="Group 1051"/>
              <p:cNvGrpSpPr/>
              <p:nvPr/>
            </p:nvGrpSpPr>
            <p:grpSpPr>
              <a:xfrm>
                <a:off x="304560" y="0"/>
                <a:ext cx="8534880" cy="6858000"/>
                <a:chOff x="304560" y="0"/>
                <a:chExt cx="8534880" cy="6858000"/>
              </a:xfrm>
            </p:grpSpPr>
            <p:sp>
              <p:nvSpPr>
                <p:cNvPr id="192" name="Line 1052"/>
                <p:cNvSpPr/>
                <p:nvPr/>
              </p:nvSpPr>
              <p:spPr>
                <a:xfrm>
                  <a:off x="304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3" name="Line 1053"/>
                <p:cNvSpPr/>
                <p:nvPr/>
              </p:nvSpPr>
              <p:spPr>
                <a:xfrm>
                  <a:off x="609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4" name="Line 1054"/>
                <p:cNvSpPr/>
                <p:nvPr/>
              </p:nvSpPr>
              <p:spPr>
                <a:xfrm>
                  <a:off x="914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5" name="Line 1055"/>
                <p:cNvSpPr/>
                <p:nvPr/>
              </p:nvSpPr>
              <p:spPr>
                <a:xfrm>
                  <a:off x="1218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6" name="Line 1056"/>
                <p:cNvSpPr/>
                <p:nvPr/>
              </p:nvSpPr>
              <p:spPr>
                <a:xfrm>
                  <a:off x="1523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7" name="Line 1057"/>
                <p:cNvSpPr/>
                <p:nvPr/>
              </p:nvSpPr>
              <p:spPr>
                <a:xfrm>
                  <a:off x="1828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8" name="Line 1058"/>
                <p:cNvSpPr/>
                <p:nvPr/>
              </p:nvSpPr>
              <p:spPr>
                <a:xfrm>
                  <a:off x="2133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199" name="Line 1059"/>
                <p:cNvSpPr/>
                <p:nvPr/>
              </p:nvSpPr>
              <p:spPr>
                <a:xfrm>
                  <a:off x="2438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0" name="Line 1060"/>
                <p:cNvSpPr/>
                <p:nvPr/>
              </p:nvSpPr>
              <p:spPr>
                <a:xfrm>
                  <a:off x="2743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1" name="Line 1061"/>
                <p:cNvSpPr/>
                <p:nvPr/>
              </p:nvSpPr>
              <p:spPr>
                <a:xfrm>
                  <a:off x="3047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2" name="Line 1062"/>
                <p:cNvSpPr/>
                <p:nvPr/>
              </p:nvSpPr>
              <p:spPr>
                <a:xfrm>
                  <a:off x="3352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3" name="Line 1063"/>
                <p:cNvSpPr/>
                <p:nvPr/>
              </p:nvSpPr>
              <p:spPr>
                <a:xfrm>
                  <a:off x="3657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4" name="Line 1064"/>
                <p:cNvSpPr/>
                <p:nvPr/>
              </p:nvSpPr>
              <p:spPr>
                <a:xfrm>
                  <a:off x="3962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5" name="Line 1065"/>
                <p:cNvSpPr/>
                <p:nvPr/>
              </p:nvSpPr>
              <p:spPr>
                <a:xfrm>
                  <a:off x="4267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6" name="Line 1066"/>
                <p:cNvSpPr/>
                <p:nvPr/>
              </p:nvSpPr>
              <p:spPr>
                <a:xfrm>
                  <a:off x="45720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7" name="Line 1067"/>
                <p:cNvSpPr/>
                <p:nvPr/>
              </p:nvSpPr>
              <p:spPr>
                <a:xfrm>
                  <a:off x="4876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8" name="Line 1068"/>
                <p:cNvSpPr/>
                <p:nvPr/>
              </p:nvSpPr>
              <p:spPr>
                <a:xfrm>
                  <a:off x="5181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09" name="Line 1069"/>
                <p:cNvSpPr/>
                <p:nvPr/>
              </p:nvSpPr>
              <p:spPr>
                <a:xfrm>
                  <a:off x="5486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0" name="Line 1070"/>
                <p:cNvSpPr/>
                <p:nvPr/>
              </p:nvSpPr>
              <p:spPr>
                <a:xfrm>
                  <a:off x="5790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1" name="Line 1071"/>
                <p:cNvSpPr/>
                <p:nvPr/>
              </p:nvSpPr>
              <p:spPr>
                <a:xfrm>
                  <a:off x="6095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2" name="Line 1072"/>
                <p:cNvSpPr/>
                <p:nvPr/>
              </p:nvSpPr>
              <p:spPr>
                <a:xfrm>
                  <a:off x="6400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3" name="Line 1073"/>
                <p:cNvSpPr/>
                <p:nvPr/>
              </p:nvSpPr>
              <p:spPr>
                <a:xfrm>
                  <a:off x="6705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4" name="Line 1074"/>
                <p:cNvSpPr/>
                <p:nvPr/>
              </p:nvSpPr>
              <p:spPr>
                <a:xfrm>
                  <a:off x="7010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5" name="Line 1075"/>
                <p:cNvSpPr/>
                <p:nvPr/>
              </p:nvSpPr>
              <p:spPr>
                <a:xfrm>
                  <a:off x="7315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6" name="Line 1076"/>
                <p:cNvSpPr/>
                <p:nvPr/>
              </p:nvSpPr>
              <p:spPr>
                <a:xfrm>
                  <a:off x="7619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7" name="Line 1077"/>
                <p:cNvSpPr/>
                <p:nvPr/>
              </p:nvSpPr>
              <p:spPr>
                <a:xfrm>
                  <a:off x="7924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8" name="Line 1078"/>
                <p:cNvSpPr/>
                <p:nvPr/>
              </p:nvSpPr>
              <p:spPr>
                <a:xfrm>
                  <a:off x="8229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19" name="Line 1079"/>
                <p:cNvSpPr/>
                <p:nvPr/>
              </p:nvSpPr>
              <p:spPr>
                <a:xfrm>
                  <a:off x="8534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20" name="Line 1080"/>
                <p:cNvSpPr/>
                <p:nvPr/>
              </p:nvSpPr>
              <p:spPr>
                <a:xfrm>
                  <a:off x="8839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221" name="Group 1093"/>
            <p:cNvGrpSpPr/>
            <p:nvPr/>
          </p:nvGrpSpPr>
          <p:grpSpPr>
            <a:xfrm>
              <a:off x="7013520" y="1323720"/>
              <a:ext cx="1748880" cy="2165400"/>
              <a:chOff x="7013520" y="1323720"/>
              <a:chExt cx="1748880" cy="2165400"/>
            </a:xfrm>
          </p:grpSpPr>
          <p:sp>
            <p:nvSpPr>
              <p:cNvPr id="222" name="Line 1084"/>
              <p:cNvSpPr/>
              <p:nvPr/>
            </p:nvSpPr>
            <p:spPr>
              <a:xfrm flipV="1">
                <a:off x="8658000" y="1323720"/>
                <a:ext cx="360" cy="216540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223" name="Line 1085"/>
              <p:cNvSpPr/>
              <p:nvPr/>
            </p:nvSpPr>
            <p:spPr>
              <a:xfrm flipH="1">
                <a:off x="7013520" y="1517400"/>
                <a:ext cx="1739880" cy="972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5280" rIns="90000" bIns="-3528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224" name="Arc 1086"/>
              <p:cNvSpPr/>
              <p:nvPr/>
            </p:nvSpPr>
            <p:spPr>
              <a:xfrm rot="5400000" flipH="1">
                <a:off x="8568720" y="1425960"/>
                <a:ext cx="193320" cy="193320"/>
              </a:xfrm>
              <a:custGeom>
                <a:avLst/>
                <a:gdLst>
                  <a:gd name="textAreaLeft" fmla="*/ -360 w 193320"/>
                  <a:gd name="textAreaRight" fmla="*/ 193320 w 193320"/>
                  <a:gd name="textAreaTop" fmla="*/ 0 h 193320"/>
                  <a:gd name="textAreaBottom" fmla="*/ 193680 h 193320"/>
                </a:gdLst>
                <a:ahLst/>
                <a:cxnLst/>
                <a:rect l="textAreaLeft" t="textAreaTop" r="textAreaRight" b="textAreaBottom"/>
                <a:pathLst>
                  <a:path w="43200" h="43200" fill="none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</a:path>
                  <a:path w="43200" h="43200" stroke="0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499"/>
                  </a:spcBef>
                </a:pPr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</p:grpSp>
      <p:sp>
        <p:nvSpPr>
          <p:cNvPr id="225" name="Line 1092"/>
          <p:cNvSpPr/>
          <p:nvPr/>
        </p:nvSpPr>
        <p:spPr>
          <a:xfrm>
            <a:off x="314280" y="0"/>
            <a:ext cx="360" cy="236196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Tahoma"/>
              </a:rPr>
              <a:t>Click to edit Master title style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34DC"/>
                </a:solidFill>
                <a:latin typeface="Tahoma"/>
              </a:rPr>
              <a:t>Click to edit Master text styles</a:t>
            </a:r>
          </a:p>
          <a:p>
            <a:pPr marL="743040" lvl="1" indent="-285840" algn="r" rtl="1">
              <a:lnSpc>
                <a:spcPct val="100000"/>
              </a:lnSpc>
              <a:spcBef>
                <a:spcPts val="561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latin typeface="Tahoma"/>
              </a:rPr>
              <a:t>Second level</a:t>
            </a:r>
            <a:endParaRPr lang="en-US" sz="2800" b="0" strike="noStrike" spc="-1">
              <a:solidFill>
                <a:srgbClr val="40458C"/>
              </a:solidFill>
              <a:latin typeface="Tahoma"/>
            </a:endParaRPr>
          </a:p>
          <a:p>
            <a:pPr marL="1143000" lvl="2" indent="-22860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40458C"/>
                </a:solidFill>
                <a:latin typeface="Tahoma"/>
              </a:rPr>
              <a:t>Third level</a:t>
            </a:r>
          </a:p>
          <a:p>
            <a:pPr marL="1600200" lvl="3" indent="-228600" algn="r" rtl="1">
              <a:lnSpc>
                <a:spcPct val="100000"/>
              </a:lnSpc>
              <a:spcBef>
                <a:spcPts val="400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Fourth level</a:t>
            </a:r>
          </a:p>
          <a:p>
            <a:pPr marL="2057400" lvl="4" indent="-228600" algn="r" rtl="1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Fifth level</a:t>
            </a:r>
          </a:p>
        </p:txBody>
      </p:sp>
      <p:sp>
        <p:nvSpPr>
          <p:cNvPr id="228" name="PlaceHolder 3"/>
          <p:cNvSpPr>
            <a:spLocks noGrp="1"/>
          </p:cNvSpPr>
          <p:nvPr>
            <p:ph type="dt" idx="4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ftr" idx="5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en-US" sz="1400" b="0" strike="noStrike" spc="-1">
                <a:solidFill>
                  <a:srgbClr val="40458C"/>
                </a:solidFill>
                <a:latin typeface="Tahoma"/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  <a:endParaRPr lang="fa-IR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sldNum" idx="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6756870-A22B-4A6E-AF97-435056877B39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1081"/>
          <p:cNvSpPr/>
          <p:nvPr/>
        </p:nvSpPr>
        <p:spPr>
          <a:xfrm>
            <a:off x="0" y="0"/>
            <a:ext cx="5790960" cy="151920"/>
          </a:xfrm>
          <a:prstGeom prst="rect">
            <a:avLst/>
          </a:prstGeom>
          <a:pattFill prst="openDmnd">
            <a:fgClr>
              <a:srgbClr val="CFDBFD"/>
            </a:fgClr>
            <a:bgClr>
              <a:srgbClr val="FFFFFF"/>
            </a:bgClr>
          </a:patt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268" name="Group 109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69" name="Group 102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70" name="Group 1028"/>
              <p:cNvGrpSpPr/>
              <p:nvPr/>
            </p:nvGrpSpPr>
            <p:grpSpPr>
              <a:xfrm>
                <a:off x="0" y="304560"/>
                <a:ext cx="9144000" cy="6401160"/>
                <a:chOff x="0" y="304560"/>
                <a:chExt cx="9144000" cy="6401160"/>
              </a:xfrm>
            </p:grpSpPr>
            <p:sp>
              <p:nvSpPr>
                <p:cNvPr id="271" name="Line 1029"/>
                <p:cNvSpPr/>
                <p:nvPr/>
              </p:nvSpPr>
              <p:spPr>
                <a:xfrm>
                  <a:off x="0" y="304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2" name="Line 1030"/>
                <p:cNvSpPr/>
                <p:nvPr/>
              </p:nvSpPr>
              <p:spPr>
                <a:xfrm>
                  <a:off x="0" y="609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3" name="Line 1031"/>
                <p:cNvSpPr/>
                <p:nvPr/>
              </p:nvSpPr>
              <p:spPr>
                <a:xfrm>
                  <a:off x="0" y="914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4" name="Line 1032"/>
                <p:cNvSpPr/>
                <p:nvPr/>
              </p:nvSpPr>
              <p:spPr>
                <a:xfrm>
                  <a:off x="0" y="1218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5" name="Line 1033"/>
                <p:cNvSpPr/>
                <p:nvPr/>
              </p:nvSpPr>
              <p:spPr>
                <a:xfrm>
                  <a:off x="0" y="1523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6" name="Line 1034"/>
                <p:cNvSpPr/>
                <p:nvPr/>
              </p:nvSpPr>
              <p:spPr>
                <a:xfrm>
                  <a:off x="0" y="1828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7" name="Line 1035"/>
                <p:cNvSpPr/>
                <p:nvPr/>
              </p:nvSpPr>
              <p:spPr>
                <a:xfrm>
                  <a:off x="0" y="2133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8" name="Line 1036"/>
                <p:cNvSpPr/>
                <p:nvPr/>
              </p:nvSpPr>
              <p:spPr>
                <a:xfrm>
                  <a:off x="0" y="24382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79" name="Line 1037"/>
                <p:cNvSpPr/>
                <p:nvPr/>
              </p:nvSpPr>
              <p:spPr>
                <a:xfrm>
                  <a:off x="0" y="27432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0" name="Line 1038"/>
                <p:cNvSpPr/>
                <p:nvPr/>
              </p:nvSpPr>
              <p:spPr>
                <a:xfrm>
                  <a:off x="0" y="30477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1" name="Line 1039"/>
                <p:cNvSpPr/>
                <p:nvPr/>
              </p:nvSpPr>
              <p:spPr>
                <a:xfrm>
                  <a:off x="0" y="33526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2" name="Line 1040"/>
                <p:cNvSpPr/>
                <p:nvPr/>
              </p:nvSpPr>
              <p:spPr>
                <a:xfrm>
                  <a:off x="0" y="36576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3" name="Line 1041"/>
                <p:cNvSpPr/>
                <p:nvPr/>
              </p:nvSpPr>
              <p:spPr>
                <a:xfrm>
                  <a:off x="0" y="39621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4" name="Line 1042"/>
                <p:cNvSpPr/>
                <p:nvPr/>
              </p:nvSpPr>
              <p:spPr>
                <a:xfrm>
                  <a:off x="0" y="42670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5" name="Line 1043"/>
                <p:cNvSpPr/>
                <p:nvPr/>
              </p:nvSpPr>
              <p:spPr>
                <a:xfrm>
                  <a:off x="0" y="45720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6" name="Line 1044"/>
                <p:cNvSpPr/>
                <p:nvPr/>
              </p:nvSpPr>
              <p:spPr>
                <a:xfrm>
                  <a:off x="0" y="4876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7" name="Line 1045"/>
                <p:cNvSpPr/>
                <p:nvPr/>
              </p:nvSpPr>
              <p:spPr>
                <a:xfrm>
                  <a:off x="0" y="5181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8" name="Line 1046"/>
                <p:cNvSpPr/>
                <p:nvPr/>
              </p:nvSpPr>
              <p:spPr>
                <a:xfrm>
                  <a:off x="0" y="5486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89" name="Line 1047"/>
                <p:cNvSpPr/>
                <p:nvPr/>
              </p:nvSpPr>
              <p:spPr>
                <a:xfrm>
                  <a:off x="0" y="5790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0" name="Line 1048"/>
                <p:cNvSpPr/>
                <p:nvPr/>
              </p:nvSpPr>
              <p:spPr>
                <a:xfrm>
                  <a:off x="0" y="6095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1" name="Line 1049"/>
                <p:cNvSpPr/>
                <p:nvPr/>
              </p:nvSpPr>
              <p:spPr>
                <a:xfrm>
                  <a:off x="0" y="6400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2" name="Line 1050"/>
                <p:cNvSpPr/>
                <p:nvPr/>
              </p:nvSpPr>
              <p:spPr>
                <a:xfrm>
                  <a:off x="0" y="6705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  <p:grpSp>
            <p:nvGrpSpPr>
              <p:cNvPr id="293" name="Group 1051"/>
              <p:cNvGrpSpPr/>
              <p:nvPr/>
            </p:nvGrpSpPr>
            <p:grpSpPr>
              <a:xfrm>
                <a:off x="304560" y="0"/>
                <a:ext cx="8534880" cy="6858000"/>
                <a:chOff x="304560" y="0"/>
                <a:chExt cx="8534880" cy="6858000"/>
              </a:xfrm>
            </p:grpSpPr>
            <p:sp>
              <p:nvSpPr>
                <p:cNvPr id="294" name="Line 1052"/>
                <p:cNvSpPr/>
                <p:nvPr/>
              </p:nvSpPr>
              <p:spPr>
                <a:xfrm>
                  <a:off x="304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5" name="Line 1053"/>
                <p:cNvSpPr/>
                <p:nvPr/>
              </p:nvSpPr>
              <p:spPr>
                <a:xfrm>
                  <a:off x="609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6" name="Line 1054"/>
                <p:cNvSpPr/>
                <p:nvPr/>
              </p:nvSpPr>
              <p:spPr>
                <a:xfrm>
                  <a:off x="914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7" name="Line 1055"/>
                <p:cNvSpPr/>
                <p:nvPr/>
              </p:nvSpPr>
              <p:spPr>
                <a:xfrm>
                  <a:off x="1218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8" name="Line 1056"/>
                <p:cNvSpPr/>
                <p:nvPr/>
              </p:nvSpPr>
              <p:spPr>
                <a:xfrm>
                  <a:off x="1523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299" name="Line 1057"/>
                <p:cNvSpPr/>
                <p:nvPr/>
              </p:nvSpPr>
              <p:spPr>
                <a:xfrm>
                  <a:off x="1828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0" name="Line 1058"/>
                <p:cNvSpPr/>
                <p:nvPr/>
              </p:nvSpPr>
              <p:spPr>
                <a:xfrm>
                  <a:off x="2133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1" name="Line 1059"/>
                <p:cNvSpPr/>
                <p:nvPr/>
              </p:nvSpPr>
              <p:spPr>
                <a:xfrm>
                  <a:off x="2438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2" name="Line 1060"/>
                <p:cNvSpPr/>
                <p:nvPr/>
              </p:nvSpPr>
              <p:spPr>
                <a:xfrm>
                  <a:off x="2743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3" name="Line 1061"/>
                <p:cNvSpPr/>
                <p:nvPr/>
              </p:nvSpPr>
              <p:spPr>
                <a:xfrm>
                  <a:off x="3047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4" name="Line 1062"/>
                <p:cNvSpPr/>
                <p:nvPr/>
              </p:nvSpPr>
              <p:spPr>
                <a:xfrm>
                  <a:off x="3352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5" name="Line 1063"/>
                <p:cNvSpPr/>
                <p:nvPr/>
              </p:nvSpPr>
              <p:spPr>
                <a:xfrm>
                  <a:off x="3657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6" name="Line 1064"/>
                <p:cNvSpPr/>
                <p:nvPr/>
              </p:nvSpPr>
              <p:spPr>
                <a:xfrm>
                  <a:off x="3962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7" name="Line 1065"/>
                <p:cNvSpPr/>
                <p:nvPr/>
              </p:nvSpPr>
              <p:spPr>
                <a:xfrm>
                  <a:off x="4267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8" name="Line 1066"/>
                <p:cNvSpPr/>
                <p:nvPr/>
              </p:nvSpPr>
              <p:spPr>
                <a:xfrm>
                  <a:off x="45720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09" name="Line 1067"/>
                <p:cNvSpPr/>
                <p:nvPr/>
              </p:nvSpPr>
              <p:spPr>
                <a:xfrm>
                  <a:off x="4876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0" name="Line 1068"/>
                <p:cNvSpPr/>
                <p:nvPr/>
              </p:nvSpPr>
              <p:spPr>
                <a:xfrm>
                  <a:off x="5181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1" name="Line 1069"/>
                <p:cNvSpPr/>
                <p:nvPr/>
              </p:nvSpPr>
              <p:spPr>
                <a:xfrm>
                  <a:off x="5486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2" name="Line 1070"/>
                <p:cNvSpPr/>
                <p:nvPr/>
              </p:nvSpPr>
              <p:spPr>
                <a:xfrm>
                  <a:off x="5790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3" name="Line 1071"/>
                <p:cNvSpPr/>
                <p:nvPr/>
              </p:nvSpPr>
              <p:spPr>
                <a:xfrm>
                  <a:off x="6095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4" name="Line 1072"/>
                <p:cNvSpPr/>
                <p:nvPr/>
              </p:nvSpPr>
              <p:spPr>
                <a:xfrm>
                  <a:off x="6400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5" name="Line 1073"/>
                <p:cNvSpPr/>
                <p:nvPr/>
              </p:nvSpPr>
              <p:spPr>
                <a:xfrm>
                  <a:off x="6705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6" name="Line 1074"/>
                <p:cNvSpPr/>
                <p:nvPr/>
              </p:nvSpPr>
              <p:spPr>
                <a:xfrm>
                  <a:off x="7010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7" name="Line 1075"/>
                <p:cNvSpPr/>
                <p:nvPr/>
              </p:nvSpPr>
              <p:spPr>
                <a:xfrm>
                  <a:off x="7315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8" name="Line 1076"/>
                <p:cNvSpPr/>
                <p:nvPr/>
              </p:nvSpPr>
              <p:spPr>
                <a:xfrm>
                  <a:off x="7619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19" name="Line 1077"/>
                <p:cNvSpPr/>
                <p:nvPr/>
              </p:nvSpPr>
              <p:spPr>
                <a:xfrm>
                  <a:off x="7924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20" name="Line 1078"/>
                <p:cNvSpPr/>
                <p:nvPr/>
              </p:nvSpPr>
              <p:spPr>
                <a:xfrm>
                  <a:off x="8229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21" name="Line 1079"/>
                <p:cNvSpPr/>
                <p:nvPr/>
              </p:nvSpPr>
              <p:spPr>
                <a:xfrm>
                  <a:off x="8534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322" name="Line 1080"/>
                <p:cNvSpPr/>
                <p:nvPr/>
              </p:nvSpPr>
              <p:spPr>
                <a:xfrm>
                  <a:off x="8839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323" name="Group 1093"/>
            <p:cNvGrpSpPr/>
            <p:nvPr/>
          </p:nvGrpSpPr>
          <p:grpSpPr>
            <a:xfrm>
              <a:off x="7013520" y="1323720"/>
              <a:ext cx="1748880" cy="2165400"/>
              <a:chOff x="7013520" y="1323720"/>
              <a:chExt cx="1748880" cy="2165400"/>
            </a:xfrm>
          </p:grpSpPr>
          <p:sp>
            <p:nvSpPr>
              <p:cNvPr id="324" name="Line 1084"/>
              <p:cNvSpPr/>
              <p:nvPr/>
            </p:nvSpPr>
            <p:spPr>
              <a:xfrm flipV="1">
                <a:off x="8658000" y="1323720"/>
                <a:ext cx="360" cy="216540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325" name="Line 1085"/>
              <p:cNvSpPr/>
              <p:nvPr/>
            </p:nvSpPr>
            <p:spPr>
              <a:xfrm flipH="1">
                <a:off x="7013520" y="1517400"/>
                <a:ext cx="1739880" cy="972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5280" rIns="90000" bIns="-3528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326" name="Arc 1086"/>
              <p:cNvSpPr/>
              <p:nvPr/>
            </p:nvSpPr>
            <p:spPr>
              <a:xfrm rot="5400000" flipH="1">
                <a:off x="8568720" y="1425960"/>
                <a:ext cx="193320" cy="193320"/>
              </a:xfrm>
              <a:custGeom>
                <a:avLst/>
                <a:gdLst>
                  <a:gd name="textAreaLeft" fmla="*/ -360 w 193320"/>
                  <a:gd name="textAreaRight" fmla="*/ 193320 w 193320"/>
                  <a:gd name="textAreaTop" fmla="*/ 0 h 193320"/>
                  <a:gd name="textAreaBottom" fmla="*/ 193680 h 193320"/>
                </a:gdLst>
                <a:ahLst/>
                <a:cxnLst/>
                <a:rect l="textAreaLeft" t="textAreaTop" r="textAreaRight" b="textAreaBottom"/>
                <a:pathLst>
                  <a:path w="43200" h="43200" fill="none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</a:path>
                  <a:path w="43200" h="43200" stroke="0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499"/>
                  </a:spcBef>
                </a:pPr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</p:grpSp>
      <p:sp>
        <p:nvSpPr>
          <p:cNvPr id="327" name="Line 1092"/>
          <p:cNvSpPr/>
          <p:nvPr/>
        </p:nvSpPr>
        <p:spPr>
          <a:xfrm>
            <a:off x="314280" y="0"/>
            <a:ext cx="360" cy="236196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5760" y="272880"/>
            <a:ext cx="822600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zh-TW" sz="3600" b="1" strike="noStrike" spc="-1">
                <a:solidFill>
                  <a:srgbClr val="FF0000"/>
                </a:solidFill>
                <a:latin typeface="Tahoma"/>
              </a:rPr>
              <a:t>按一下以編輯母片標題樣式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5760" y="1598760"/>
            <a:ext cx="4036680" cy="44971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3200" b="0" strike="noStrike" spc="-1">
                <a:solidFill>
                  <a:srgbClr val="0034DC"/>
                </a:solidFill>
                <a:latin typeface="Tahoma"/>
              </a:rPr>
              <a:t>按一下以編輯母片文字樣式</a:t>
            </a: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  <a:p>
            <a:pPr marL="743040" lvl="1" indent="-285840" algn="r" rtl="1">
              <a:lnSpc>
                <a:spcPct val="100000"/>
              </a:lnSpc>
              <a:spcBef>
                <a:spcPts val="561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zh-TW" sz="2800" b="0" strike="noStrike" spc="-1">
                <a:solidFill>
                  <a:srgbClr val="000000"/>
                </a:solidFill>
                <a:latin typeface="Tahoma"/>
              </a:rPr>
              <a:t>第二層</a:t>
            </a:r>
            <a:endParaRPr lang="en-US" sz="2800" b="0" strike="noStrike" spc="-1">
              <a:solidFill>
                <a:srgbClr val="40458C"/>
              </a:solidFill>
              <a:latin typeface="Tahoma"/>
            </a:endParaRPr>
          </a:p>
          <a:p>
            <a:pPr marL="1143000" lvl="2" indent="-22860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2400" b="0" strike="noStrike" spc="-1">
                <a:solidFill>
                  <a:srgbClr val="40458C"/>
                </a:solidFill>
                <a:latin typeface="Tahoma"/>
              </a:rPr>
              <a:t>第三層</a:t>
            </a:r>
            <a:endParaRPr lang="en-US" sz="2400" b="0" strike="noStrike" spc="-1">
              <a:solidFill>
                <a:srgbClr val="40458C"/>
              </a:solidFill>
              <a:latin typeface="Tahoma"/>
            </a:endParaRPr>
          </a:p>
          <a:p>
            <a:pPr marL="1600200" lvl="3" indent="-228600" algn="r" rtl="1">
              <a:lnSpc>
                <a:spcPct val="100000"/>
              </a:lnSpc>
              <a:spcBef>
                <a:spcPts val="400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zh-TW" sz="2000" b="0" strike="noStrike" spc="-1">
                <a:solidFill>
                  <a:srgbClr val="40458C"/>
                </a:solidFill>
                <a:latin typeface="Tahoma"/>
              </a:rPr>
              <a:t>第四層</a:t>
            </a:r>
            <a:endParaRPr lang="en-US" sz="2000" b="0" strike="noStrike" spc="-1">
              <a:solidFill>
                <a:srgbClr val="40458C"/>
              </a:solidFill>
              <a:latin typeface="Tahoma"/>
            </a:endParaRPr>
          </a:p>
          <a:p>
            <a:pPr marL="2057400" lvl="4" indent="-228600" algn="r" rtl="1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2000" b="0" strike="noStrike" spc="-1">
                <a:solidFill>
                  <a:srgbClr val="40458C"/>
                </a:solidFill>
                <a:latin typeface="Tahoma"/>
              </a:rPr>
              <a:t>第五層</a:t>
            </a:r>
            <a:endParaRPr lang="en-US" sz="2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45080" y="1598760"/>
            <a:ext cx="4036680" cy="44971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3200" b="0" strike="noStrike" spc="-1">
                <a:solidFill>
                  <a:srgbClr val="0034DC"/>
                </a:solidFill>
                <a:latin typeface="Tahoma"/>
              </a:rPr>
              <a:t>按一下以編輯母片文字樣式</a:t>
            </a: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  <a:p>
            <a:pPr marL="743040" lvl="1" indent="-285840" algn="r" rtl="1">
              <a:lnSpc>
                <a:spcPct val="100000"/>
              </a:lnSpc>
              <a:spcBef>
                <a:spcPts val="561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zh-TW" sz="2800" b="0" strike="noStrike" spc="-1">
                <a:solidFill>
                  <a:srgbClr val="000000"/>
                </a:solidFill>
                <a:latin typeface="Tahoma"/>
              </a:rPr>
              <a:t>第二層</a:t>
            </a:r>
            <a:endParaRPr lang="en-US" sz="2800" b="0" strike="noStrike" spc="-1">
              <a:solidFill>
                <a:srgbClr val="40458C"/>
              </a:solidFill>
              <a:latin typeface="Tahoma"/>
            </a:endParaRPr>
          </a:p>
          <a:p>
            <a:pPr marL="1143000" lvl="2" indent="-22860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2400" b="0" strike="noStrike" spc="-1">
                <a:solidFill>
                  <a:srgbClr val="40458C"/>
                </a:solidFill>
                <a:latin typeface="Tahoma"/>
              </a:rPr>
              <a:t>第三層</a:t>
            </a:r>
            <a:endParaRPr lang="en-US" sz="2400" b="0" strike="noStrike" spc="-1">
              <a:solidFill>
                <a:srgbClr val="40458C"/>
              </a:solidFill>
              <a:latin typeface="Tahoma"/>
            </a:endParaRPr>
          </a:p>
          <a:p>
            <a:pPr marL="1600200" lvl="3" indent="-228600" algn="r" rtl="1">
              <a:lnSpc>
                <a:spcPct val="100000"/>
              </a:lnSpc>
              <a:spcBef>
                <a:spcPts val="400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zh-TW" sz="2000" b="0" strike="noStrike" spc="-1">
                <a:solidFill>
                  <a:srgbClr val="40458C"/>
                </a:solidFill>
                <a:latin typeface="Tahoma"/>
              </a:rPr>
              <a:t>第四層</a:t>
            </a:r>
            <a:endParaRPr lang="en-US" sz="2000" b="0" strike="noStrike" spc="-1">
              <a:solidFill>
                <a:srgbClr val="40458C"/>
              </a:solidFill>
              <a:latin typeface="Tahoma"/>
            </a:endParaRPr>
          </a:p>
          <a:p>
            <a:pPr marL="2057400" lvl="4" indent="-228600" algn="r" rtl="1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zh-TW" sz="2000" b="0" strike="noStrike" spc="-1">
                <a:solidFill>
                  <a:srgbClr val="40458C"/>
                </a:solidFill>
                <a:latin typeface="Tahoma"/>
              </a:rPr>
              <a:t>第五層</a:t>
            </a:r>
            <a:endParaRPr lang="en-US" sz="2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7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8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333" name="PlaceHolder 6"/>
          <p:cNvSpPr>
            <a:spLocks noGrp="1"/>
          </p:cNvSpPr>
          <p:nvPr>
            <p:ph type="sldNum" idx="9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3AD08A-BD11-40C9-AA62-99F8643B78AE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1081"/>
          <p:cNvSpPr/>
          <p:nvPr/>
        </p:nvSpPr>
        <p:spPr>
          <a:xfrm>
            <a:off x="0" y="0"/>
            <a:ext cx="5790960" cy="151920"/>
          </a:xfrm>
          <a:prstGeom prst="rect">
            <a:avLst/>
          </a:prstGeom>
          <a:pattFill prst="openDmnd">
            <a:fgClr>
              <a:srgbClr val="CFDBFD"/>
            </a:fgClr>
            <a:bgClr>
              <a:srgbClr val="FFFFFF"/>
            </a:bgClr>
          </a:patt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473" name="Group 109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74" name="Group 102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475" name="Group 1028"/>
              <p:cNvGrpSpPr/>
              <p:nvPr/>
            </p:nvGrpSpPr>
            <p:grpSpPr>
              <a:xfrm>
                <a:off x="0" y="304560"/>
                <a:ext cx="9144000" cy="6401160"/>
                <a:chOff x="0" y="304560"/>
                <a:chExt cx="9144000" cy="6401160"/>
              </a:xfrm>
            </p:grpSpPr>
            <p:sp>
              <p:nvSpPr>
                <p:cNvPr id="476" name="Line 1029"/>
                <p:cNvSpPr/>
                <p:nvPr/>
              </p:nvSpPr>
              <p:spPr>
                <a:xfrm>
                  <a:off x="0" y="304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77" name="Line 1030"/>
                <p:cNvSpPr/>
                <p:nvPr/>
              </p:nvSpPr>
              <p:spPr>
                <a:xfrm>
                  <a:off x="0" y="609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78" name="Line 1031"/>
                <p:cNvSpPr/>
                <p:nvPr/>
              </p:nvSpPr>
              <p:spPr>
                <a:xfrm>
                  <a:off x="0" y="914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79" name="Line 1032"/>
                <p:cNvSpPr/>
                <p:nvPr/>
              </p:nvSpPr>
              <p:spPr>
                <a:xfrm>
                  <a:off x="0" y="1218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0" name="Line 1033"/>
                <p:cNvSpPr/>
                <p:nvPr/>
              </p:nvSpPr>
              <p:spPr>
                <a:xfrm>
                  <a:off x="0" y="1523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1" name="Line 1034"/>
                <p:cNvSpPr/>
                <p:nvPr/>
              </p:nvSpPr>
              <p:spPr>
                <a:xfrm>
                  <a:off x="0" y="1828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2" name="Line 1035"/>
                <p:cNvSpPr/>
                <p:nvPr/>
              </p:nvSpPr>
              <p:spPr>
                <a:xfrm>
                  <a:off x="0" y="2133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3" name="Line 1036"/>
                <p:cNvSpPr/>
                <p:nvPr/>
              </p:nvSpPr>
              <p:spPr>
                <a:xfrm>
                  <a:off x="0" y="24382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4" name="Line 1037"/>
                <p:cNvSpPr/>
                <p:nvPr/>
              </p:nvSpPr>
              <p:spPr>
                <a:xfrm>
                  <a:off x="0" y="27432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5" name="Line 1038"/>
                <p:cNvSpPr/>
                <p:nvPr/>
              </p:nvSpPr>
              <p:spPr>
                <a:xfrm>
                  <a:off x="0" y="30477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6" name="Line 1039"/>
                <p:cNvSpPr/>
                <p:nvPr/>
              </p:nvSpPr>
              <p:spPr>
                <a:xfrm>
                  <a:off x="0" y="33526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7" name="Line 1040"/>
                <p:cNvSpPr/>
                <p:nvPr/>
              </p:nvSpPr>
              <p:spPr>
                <a:xfrm>
                  <a:off x="0" y="36576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8" name="Line 1041"/>
                <p:cNvSpPr/>
                <p:nvPr/>
              </p:nvSpPr>
              <p:spPr>
                <a:xfrm>
                  <a:off x="0" y="39621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89" name="Line 1042"/>
                <p:cNvSpPr/>
                <p:nvPr/>
              </p:nvSpPr>
              <p:spPr>
                <a:xfrm>
                  <a:off x="0" y="42670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0" name="Line 1043"/>
                <p:cNvSpPr/>
                <p:nvPr/>
              </p:nvSpPr>
              <p:spPr>
                <a:xfrm>
                  <a:off x="0" y="45720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1" name="Line 1044"/>
                <p:cNvSpPr/>
                <p:nvPr/>
              </p:nvSpPr>
              <p:spPr>
                <a:xfrm>
                  <a:off x="0" y="48765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2" name="Line 1045"/>
                <p:cNvSpPr/>
                <p:nvPr/>
              </p:nvSpPr>
              <p:spPr>
                <a:xfrm>
                  <a:off x="0" y="51814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3" name="Line 1046"/>
                <p:cNvSpPr/>
                <p:nvPr/>
              </p:nvSpPr>
              <p:spPr>
                <a:xfrm>
                  <a:off x="0" y="54864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4" name="Line 1047"/>
                <p:cNvSpPr/>
                <p:nvPr/>
              </p:nvSpPr>
              <p:spPr>
                <a:xfrm>
                  <a:off x="0" y="57909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5" name="Line 1048"/>
                <p:cNvSpPr/>
                <p:nvPr/>
              </p:nvSpPr>
              <p:spPr>
                <a:xfrm>
                  <a:off x="0" y="609588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6" name="Line 1049"/>
                <p:cNvSpPr/>
                <p:nvPr/>
              </p:nvSpPr>
              <p:spPr>
                <a:xfrm>
                  <a:off x="0" y="640080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497" name="Line 1050"/>
                <p:cNvSpPr/>
                <p:nvPr/>
              </p:nvSpPr>
              <p:spPr>
                <a:xfrm>
                  <a:off x="0" y="6705360"/>
                  <a:ext cx="9144000" cy="36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-44640" rIns="90000" bIns="-4464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  <p:grpSp>
            <p:nvGrpSpPr>
              <p:cNvPr id="498" name="Group 1051"/>
              <p:cNvGrpSpPr/>
              <p:nvPr/>
            </p:nvGrpSpPr>
            <p:grpSpPr>
              <a:xfrm>
                <a:off x="304560" y="0"/>
                <a:ext cx="8534880" cy="6858000"/>
                <a:chOff x="304560" y="0"/>
                <a:chExt cx="8534880" cy="6858000"/>
              </a:xfrm>
            </p:grpSpPr>
            <p:sp>
              <p:nvSpPr>
                <p:cNvPr id="499" name="Line 1052"/>
                <p:cNvSpPr/>
                <p:nvPr/>
              </p:nvSpPr>
              <p:spPr>
                <a:xfrm>
                  <a:off x="304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0" name="Line 1053"/>
                <p:cNvSpPr/>
                <p:nvPr/>
              </p:nvSpPr>
              <p:spPr>
                <a:xfrm>
                  <a:off x="609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1" name="Line 1054"/>
                <p:cNvSpPr/>
                <p:nvPr/>
              </p:nvSpPr>
              <p:spPr>
                <a:xfrm>
                  <a:off x="914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2" name="Line 1055"/>
                <p:cNvSpPr/>
                <p:nvPr/>
              </p:nvSpPr>
              <p:spPr>
                <a:xfrm>
                  <a:off x="1218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3" name="Line 1056"/>
                <p:cNvSpPr/>
                <p:nvPr/>
              </p:nvSpPr>
              <p:spPr>
                <a:xfrm>
                  <a:off x="1523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4" name="Line 1057"/>
                <p:cNvSpPr/>
                <p:nvPr/>
              </p:nvSpPr>
              <p:spPr>
                <a:xfrm>
                  <a:off x="1828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5" name="Line 1058"/>
                <p:cNvSpPr/>
                <p:nvPr/>
              </p:nvSpPr>
              <p:spPr>
                <a:xfrm>
                  <a:off x="2133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6" name="Line 1059"/>
                <p:cNvSpPr/>
                <p:nvPr/>
              </p:nvSpPr>
              <p:spPr>
                <a:xfrm>
                  <a:off x="2438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7" name="Line 1060"/>
                <p:cNvSpPr/>
                <p:nvPr/>
              </p:nvSpPr>
              <p:spPr>
                <a:xfrm>
                  <a:off x="2743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8" name="Line 1061"/>
                <p:cNvSpPr/>
                <p:nvPr/>
              </p:nvSpPr>
              <p:spPr>
                <a:xfrm>
                  <a:off x="3047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09" name="Line 1062"/>
                <p:cNvSpPr/>
                <p:nvPr/>
              </p:nvSpPr>
              <p:spPr>
                <a:xfrm>
                  <a:off x="3352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0" name="Line 1063"/>
                <p:cNvSpPr/>
                <p:nvPr/>
              </p:nvSpPr>
              <p:spPr>
                <a:xfrm>
                  <a:off x="3657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1" name="Line 1064"/>
                <p:cNvSpPr/>
                <p:nvPr/>
              </p:nvSpPr>
              <p:spPr>
                <a:xfrm>
                  <a:off x="3962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2" name="Line 1065"/>
                <p:cNvSpPr/>
                <p:nvPr/>
              </p:nvSpPr>
              <p:spPr>
                <a:xfrm>
                  <a:off x="4267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3" name="Line 1066"/>
                <p:cNvSpPr/>
                <p:nvPr/>
              </p:nvSpPr>
              <p:spPr>
                <a:xfrm>
                  <a:off x="45720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4" name="Line 1067"/>
                <p:cNvSpPr/>
                <p:nvPr/>
              </p:nvSpPr>
              <p:spPr>
                <a:xfrm>
                  <a:off x="48765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5" name="Line 1068"/>
                <p:cNvSpPr/>
                <p:nvPr/>
              </p:nvSpPr>
              <p:spPr>
                <a:xfrm>
                  <a:off x="51814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6" name="Line 1069"/>
                <p:cNvSpPr/>
                <p:nvPr/>
              </p:nvSpPr>
              <p:spPr>
                <a:xfrm>
                  <a:off x="54864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7" name="Line 1070"/>
                <p:cNvSpPr/>
                <p:nvPr/>
              </p:nvSpPr>
              <p:spPr>
                <a:xfrm>
                  <a:off x="57909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8" name="Line 1071"/>
                <p:cNvSpPr/>
                <p:nvPr/>
              </p:nvSpPr>
              <p:spPr>
                <a:xfrm>
                  <a:off x="60958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19" name="Line 1072"/>
                <p:cNvSpPr/>
                <p:nvPr/>
              </p:nvSpPr>
              <p:spPr>
                <a:xfrm>
                  <a:off x="64008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0" name="Line 1073"/>
                <p:cNvSpPr/>
                <p:nvPr/>
              </p:nvSpPr>
              <p:spPr>
                <a:xfrm>
                  <a:off x="67053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1" name="Line 1074"/>
                <p:cNvSpPr/>
                <p:nvPr/>
              </p:nvSpPr>
              <p:spPr>
                <a:xfrm>
                  <a:off x="70102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2" name="Line 1075"/>
                <p:cNvSpPr/>
                <p:nvPr/>
              </p:nvSpPr>
              <p:spPr>
                <a:xfrm>
                  <a:off x="73152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3" name="Line 1076"/>
                <p:cNvSpPr/>
                <p:nvPr/>
              </p:nvSpPr>
              <p:spPr>
                <a:xfrm>
                  <a:off x="76197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4" name="Line 1077"/>
                <p:cNvSpPr/>
                <p:nvPr/>
              </p:nvSpPr>
              <p:spPr>
                <a:xfrm>
                  <a:off x="79246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5" name="Line 1078"/>
                <p:cNvSpPr/>
                <p:nvPr/>
              </p:nvSpPr>
              <p:spPr>
                <a:xfrm>
                  <a:off x="822960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6" name="Line 1079"/>
                <p:cNvSpPr/>
                <p:nvPr/>
              </p:nvSpPr>
              <p:spPr>
                <a:xfrm>
                  <a:off x="853416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  <p:sp>
              <p:nvSpPr>
                <p:cNvPr id="527" name="Line 1080"/>
                <p:cNvSpPr/>
                <p:nvPr/>
              </p:nvSpPr>
              <p:spPr>
                <a:xfrm>
                  <a:off x="8839080" y="0"/>
                  <a:ext cx="360" cy="6858000"/>
                </a:xfrm>
                <a:prstGeom prst="line">
                  <a:avLst/>
                </a:prstGeom>
                <a:ln w="9525">
                  <a:solidFill>
                    <a:srgbClr val="FFFF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 anchorCtr="1">
                  <a:noAutofit/>
                </a:bodyPr>
                <a:lstStyle/>
                <a:p>
                  <a:endParaRPr lang="en-US" sz="1000" b="0" strike="noStrike" spc="-1">
                    <a:solidFill>
                      <a:srgbClr val="40458C"/>
                    </a:solidFill>
                    <a:latin typeface="Tahoma"/>
                  </a:endParaRPr>
                </a:p>
              </p:txBody>
            </p:sp>
          </p:grpSp>
        </p:grpSp>
        <p:grpSp>
          <p:nvGrpSpPr>
            <p:cNvPr id="528" name="Group 1093"/>
            <p:cNvGrpSpPr/>
            <p:nvPr/>
          </p:nvGrpSpPr>
          <p:grpSpPr>
            <a:xfrm>
              <a:off x="7013520" y="1323720"/>
              <a:ext cx="1748880" cy="2165400"/>
              <a:chOff x="7013520" y="1323720"/>
              <a:chExt cx="1748880" cy="2165400"/>
            </a:xfrm>
          </p:grpSpPr>
          <p:sp>
            <p:nvSpPr>
              <p:cNvPr id="529" name="Line 1084"/>
              <p:cNvSpPr/>
              <p:nvPr/>
            </p:nvSpPr>
            <p:spPr>
              <a:xfrm flipV="1">
                <a:off x="8658000" y="1323720"/>
                <a:ext cx="360" cy="216540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530" name="Line 1085"/>
              <p:cNvSpPr/>
              <p:nvPr/>
            </p:nvSpPr>
            <p:spPr>
              <a:xfrm flipH="1">
                <a:off x="7013520" y="1517400"/>
                <a:ext cx="1739880" cy="9720"/>
              </a:xfrm>
              <a:prstGeom prst="line">
                <a:avLst/>
              </a:prstGeom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5280" rIns="90000" bIns="-35280" anchor="ctr" anchorCtr="1">
                <a:noAutofit/>
              </a:bodyPr>
              <a:lstStyle/>
              <a:p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  <p:sp>
            <p:nvSpPr>
              <p:cNvPr id="531" name="Arc 1086"/>
              <p:cNvSpPr/>
              <p:nvPr/>
            </p:nvSpPr>
            <p:spPr>
              <a:xfrm rot="5400000" flipH="1">
                <a:off x="8568720" y="1425960"/>
                <a:ext cx="193320" cy="193320"/>
              </a:xfrm>
              <a:custGeom>
                <a:avLst/>
                <a:gdLst>
                  <a:gd name="textAreaLeft" fmla="*/ -360 w 193320"/>
                  <a:gd name="textAreaRight" fmla="*/ 193320 w 193320"/>
                  <a:gd name="textAreaTop" fmla="*/ 0 h 193320"/>
                  <a:gd name="textAreaBottom" fmla="*/ 193680 h 193320"/>
                </a:gdLst>
                <a:ahLst/>
                <a:cxnLst/>
                <a:rect l="textAreaLeft" t="textAreaTop" r="textAreaRight" b="textAreaBottom"/>
                <a:pathLst>
                  <a:path w="43200" h="43200" fill="none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</a:path>
                  <a:path w="43200" h="43200" stroke="0">
                    <a:moveTo>
                      <a:pt x="22384" y="43185"/>
                    </a:moveTo>
                    <a:cubicBezTo>
                      <a:pt x="22123" y="43195"/>
                      <a:pt x="2186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073"/>
                      <a:pt x="43184" y="22547"/>
                      <a:pt x="43153" y="2302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F89F7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499"/>
                  </a:spcBef>
                </a:pPr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</p:grpSp>
      <p:sp>
        <p:nvSpPr>
          <p:cNvPr id="532" name="Line 1092"/>
          <p:cNvSpPr/>
          <p:nvPr/>
        </p:nvSpPr>
        <p:spPr>
          <a:xfrm>
            <a:off x="314280" y="0"/>
            <a:ext cx="360" cy="2361960"/>
          </a:xfrm>
          <a:prstGeom prst="line">
            <a:avLst/>
          </a:prstGeom>
          <a:ln w="9525">
            <a:solidFill>
              <a:srgbClr val="6F89F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Tahoma"/>
              </a:rPr>
              <a:t>Click to edit Master title style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rtl="1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solidFill>
                  <a:srgbClr val="0034DC"/>
                </a:solidFill>
                <a:latin typeface="Tahoma"/>
              </a:rPr>
              <a:t>Click to edit the outline text format</a:t>
            </a:r>
          </a:p>
          <a:p>
            <a:pPr marL="864000" lvl="1" indent="-324000" rtl="1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Second Outline Level</a:t>
            </a:r>
          </a:p>
          <a:p>
            <a:pPr marL="1296000" lvl="2" indent="-288000" rtl="1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Third Outline Level</a:t>
            </a:r>
          </a:p>
          <a:p>
            <a:pPr marL="1728000" lvl="3" indent="-216000" rtl="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Fourth Outline Level</a:t>
            </a:r>
          </a:p>
          <a:p>
            <a:pPr marL="2160000" lvl="4" indent="-216000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Fifth Outline Level</a:t>
            </a:r>
          </a:p>
          <a:p>
            <a:pPr marL="2592000" lvl="5" indent="-216000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Sixth Outline Level</a:t>
            </a:r>
          </a:p>
          <a:p>
            <a:pPr marL="3024000" lvl="6" indent="-216000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solidFill>
                  <a:srgbClr val="40458C"/>
                </a:solidFill>
                <a:latin typeface="Tahoma"/>
              </a:rPr>
              <a:t>Seventh Outline Level</a:t>
            </a:r>
          </a:p>
        </p:txBody>
      </p:sp>
      <p:sp>
        <p:nvSpPr>
          <p:cNvPr id="535" name="PlaceHolder 3"/>
          <p:cNvSpPr>
            <a:spLocks noGrp="1"/>
          </p:cNvSpPr>
          <p:nvPr>
            <p:ph type="dt" idx="13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ftr" idx="14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en-US" sz="1400" b="0" strike="noStrike" spc="-1">
                <a:solidFill>
                  <a:srgbClr val="40458C"/>
                </a:solidFill>
                <a:latin typeface="Tahoma"/>
                <a:cs typeface="B Nazanin" panose="00000400000000000000" pitchFamily="2" charset="-78"/>
              </a:defRPr>
            </a:lvl1pPr>
          </a:lstStyle>
          <a:p>
            <a:r>
              <a:rPr lang="fa-IR" dirty="0"/>
              <a:t>دانشگاه بوعلی سینا دانشکده مهندسی کامپيوتر</a:t>
            </a:r>
            <a:endParaRPr lang="fa-IR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sldNum" idx="15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4DCC66-C408-4D00-995D-CBEDD302F14C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"/>
          <p:cNvGrpSpPr>
            <a:grpSpLocks/>
          </p:cNvGrpSpPr>
          <p:nvPr/>
        </p:nvGrpSpPr>
        <p:grpSpPr bwMode="auto">
          <a:xfrm flipH="1">
            <a:off x="5943600" y="0"/>
            <a:ext cx="3200400" cy="6858000"/>
            <a:chOff x="0" y="0"/>
            <a:chExt cx="2016" cy="4320"/>
          </a:xfrm>
        </p:grpSpPr>
        <p:sp>
          <p:nvSpPr>
            <p:cNvPr id="1035" name="Rectangle 4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  <a:cs typeface="B Nazanin" pitchFamily="2" charset="-78"/>
              </a:endParaRPr>
            </a:p>
          </p:txBody>
        </p:sp>
        <p:sp>
          <p:nvSpPr>
            <p:cNvPr id="1036" name="Freeform 5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>
                <a:gd name="T0" fmla="*/ 1728 w 1728"/>
                <a:gd name="T1" fmla="*/ 0 h 735"/>
                <a:gd name="T2" fmla="*/ 1728 w 1728"/>
                <a:gd name="T3" fmla="*/ 480 h 735"/>
                <a:gd name="T4" fmla="*/ 380 w 1728"/>
                <a:gd name="T5" fmla="*/ 482 h 735"/>
                <a:gd name="T6" fmla="*/ 354 w 1728"/>
                <a:gd name="T7" fmla="*/ 480 h 735"/>
                <a:gd name="T8" fmla="*/ 308 w 1728"/>
                <a:gd name="T9" fmla="*/ 489 h 735"/>
                <a:gd name="T10" fmla="*/ 246 w 1728"/>
                <a:gd name="T11" fmla="*/ 531 h 735"/>
                <a:gd name="T12" fmla="*/ 206 w 1728"/>
                <a:gd name="T13" fmla="*/ 597 h 735"/>
                <a:gd name="T14" fmla="*/ 192 w 1728"/>
                <a:gd name="T15" fmla="*/ 666 h 735"/>
                <a:gd name="T16" fmla="*/ 192 w 1728"/>
                <a:gd name="T17" fmla="*/ 735 h 735"/>
                <a:gd name="T18" fmla="*/ 0 w 1728"/>
                <a:gd name="T19" fmla="*/ 735 h 735"/>
                <a:gd name="T20" fmla="*/ 0 w 1728"/>
                <a:gd name="T21" fmla="*/ 480 h 735"/>
                <a:gd name="T22" fmla="*/ 0 w 1728"/>
                <a:gd name="T23" fmla="*/ 0 h 735"/>
                <a:gd name="T24" fmla="*/ 1728 w 1728"/>
                <a:gd name="T25" fmla="*/ 0 h 7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3366"/>
                </a:solidFill>
              </a:endParaRPr>
            </a:p>
          </p:txBody>
        </p:sp>
      </p:grpSp>
      <p:grpSp>
        <p:nvGrpSpPr>
          <p:cNvPr id="1027" name="Group 6"/>
          <p:cNvGrpSpPr>
            <a:grpSpLocks/>
          </p:cNvGrpSpPr>
          <p:nvPr/>
        </p:nvGrpSpPr>
        <p:grpSpPr bwMode="auto">
          <a:xfrm flipH="1">
            <a:off x="990600" y="762000"/>
            <a:ext cx="7391400" cy="319088"/>
            <a:chOff x="144" y="1248"/>
            <a:chExt cx="4656" cy="201"/>
          </a:xfrm>
        </p:grpSpPr>
        <p:sp>
          <p:nvSpPr>
            <p:cNvPr id="1033" name="AutoShape 7"/>
            <p:cNvSpPr>
              <a:spLocks noChangeArrowheads="1"/>
            </p:cNvSpPr>
            <p:nvPr/>
          </p:nvSpPr>
          <p:spPr bwMode="auto">
            <a:xfrm flipH="1"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  <a:cs typeface="B Nazanin" pitchFamily="2" charset="-78"/>
              </a:endParaRPr>
            </a:p>
          </p:txBody>
        </p:sp>
        <p:sp>
          <p:nvSpPr>
            <p:cNvPr id="1034" name="AutoShape 8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  <a:cs typeface="B Nazanin" pitchFamily="2" charset="-78"/>
              </a:endParaRPr>
            </a:p>
          </p:txBody>
        </p:sp>
      </p:grpSp>
      <p:sp>
        <p:nvSpPr>
          <p:cNvPr id="102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5943600" cy="6096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53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43000"/>
            <a:ext cx="81502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5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cs typeface="B Nazanin" panose="00000400000000000000" pitchFamily="2" charset="-7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15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cs typeface="B Nazanin" panose="00000400000000000000" pitchFamily="2" charset="-7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15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  <a:cs typeface="B Nazanin" panose="00000400000000000000" pitchFamily="2" charset="-7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24517C-EB3A-4E5D-BD7B-70C8FE0D6A6C}" type="slidenum">
              <a:rPr lang="ar-SA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4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537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537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537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537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53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r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B Nazanin" panose="00000400000000000000" pitchFamily="2" charset="-78"/>
        </a:defRPr>
      </a:lvl1pPr>
      <a:lvl2pPr algn="r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B Nazanin" pitchFamily="2" charset="-78"/>
        </a:defRPr>
      </a:lvl2pPr>
      <a:lvl3pPr algn="r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B Nazanin" pitchFamily="2" charset="-78"/>
        </a:defRPr>
      </a:lvl3pPr>
      <a:lvl4pPr algn="r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B Nazanin" pitchFamily="2" charset="-78"/>
        </a:defRPr>
      </a:lvl4pPr>
      <a:lvl5pPr algn="r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B Nazanin" pitchFamily="2" charset="-78"/>
        </a:defRPr>
      </a:lvl5pPr>
      <a:lvl6pPr marL="457200" algn="r" rtl="1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r" rtl="1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r" rtl="1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r" rtl="1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B Nazanin" panose="000004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cs typeface="B Nazanin" panose="00000400000000000000" pitchFamily="2" charset="-78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B Nazanin" panose="00000400000000000000" pitchFamily="2" charset="-78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cs typeface="B Nazanin" panose="00000400000000000000" pitchFamily="2" charset="-78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B Nazanin" panose="00000400000000000000" pitchFamily="2" charset="-78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08113" y="1766888"/>
            <a:ext cx="6196012" cy="1223962"/>
          </a:xfrm>
        </p:spPr>
        <p:txBody>
          <a:bodyPr/>
          <a:lstStyle/>
          <a:p>
            <a:pPr algn="ctr"/>
            <a:r>
              <a:rPr lang="fa-IR" sz="4000" b="1" spc="-1" dirty="0">
                <a:solidFill>
                  <a:srgbClr val="FF0000"/>
                </a:solidFill>
                <a:latin typeface="Tahoma"/>
                <a:cs typeface="Zar"/>
              </a:rPr>
              <a:t>آرايه ها و ساختارها</a:t>
            </a:r>
            <a:endParaRPr lang="en-US" sz="4000" dirty="0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592853" y="5594350"/>
            <a:ext cx="1969478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defTabSz="762000">
              <a:spcBef>
                <a:spcPct val="50000"/>
              </a:spcBef>
              <a:buClr>
                <a:srgbClr val="A50021"/>
              </a:buClr>
              <a:buFont typeface="Wingdings" pitchFamily="2" charset="2"/>
              <a:buNone/>
            </a:pPr>
            <a:r>
              <a:rPr lang="fa-IR" sz="1800" dirty="0">
                <a:cs typeface="B Nazanin" panose="00000400000000000000" pitchFamily="2" charset="-78"/>
              </a:rPr>
              <a:t>دانشگاه بوعلی سینا همدان </a:t>
            </a:r>
            <a:br>
              <a:rPr lang="fa-IR" sz="1800" dirty="0">
                <a:cs typeface="B Nazanin" panose="00000400000000000000" pitchFamily="2" charset="-78"/>
              </a:rPr>
            </a:br>
            <a:r>
              <a:rPr lang="fa-IR" sz="1800" dirty="0">
                <a:cs typeface="B Nazanin" panose="00000400000000000000" pitchFamily="2" charset="-78"/>
              </a:rPr>
              <a:t>دانشکده مهندسی کامپيوتر</a:t>
            </a:r>
            <a:endParaRPr lang="en-GB" sz="1800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2BD3DA-C704-689E-282A-B1BC8B87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a-IR" dirty="0"/>
              <a:t>دانشگاه بوعلی سینا دانشکده مهندسی کامپيوتر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F0A117-3024-90FF-73C6-E08206F9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7240B3-A0D8-49DE-B321-3E176CC6B3D7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68" decel="100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68" decel="100000"/>
                                        <p:tgtEl>
                                          <p:spTgt spid="307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68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68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altLang="en-US" sz="3200" dirty="0" smtClean="0"/>
              <a:t>مثال : اعداد گويا</a:t>
            </a:r>
            <a:endParaRPr lang="en-US" altLang="en-US" sz="320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a-IR" altLang="en-US" dirty="0" smtClean="0"/>
              <a:t>يک عدد گويا، به شکل </a:t>
            </a:r>
            <a:r>
              <a:rPr lang="en-US" altLang="en-US" dirty="0" smtClean="0"/>
              <a:t>a/b</a:t>
            </a:r>
            <a:r>
              <a:rPr lang="fa-IR" altLang="en-US" dirty="0" smtClean="0"/>
              <a:t> تعريف مي شود که در آن </a:t>
            </a:r>
            <a:r>
              <a:rPr lang="en-US" altLang="en-US" dirty="0" err="1" smtClean="0"/>
              <a:t>a,b</a:t>
            </a:r>
            <a:r>
              <a:rPr lang="en-US" altLang="en-US" dirty="0" smtClean="0"/>
              <a:t> </a:t>
            </a:r>
            <a:r>
              <a:rPr lang="fa-IR" altLang="en-US" dirty="0" smtClean="0"/>
              <a:t> اعدادي صحيح هستند و </a:t>
            </a:r>
            <a:r>
              <a:rPr lang="en-US" altLang="en-US" dirty="0" smtClean="0"/>
              <a:t>b</a:t>
            </a:r>
            <a:r>
              <a:rPr lang="fa-IR" altLang="en-US" dirty="0" smtClean="0"/>
              <a:t> صفر نيست.</a:t>
            </a:r>
            <a:endParaRPr lang="en-US" altLang="en-US" dirty="0" smtClean="0"/>
          </a:p>
          <a:p>
            <a:pPr eaLnBrk="1" hangingPunct="1"/>
            <a:endParaRPr lang="fa-IR" altLang="en-US" dirty="0" smtClean="0"/>
          </a:p>
          <a:p>
            <a:pPr eaLnBrk="1" hangingPunct="1"/>
            <a:r>
              <a:rPr lang="fa-IR" altLang="en-US" dirty="0" smtClean="0"/>
              <a:t>عمليات : چهار عمل اصلي، توان، ريشه و...</a:t>
            </a:r>
          </a:p>
          <a:p>
            <a:pPr lvl="2" eaLnBrk="1" hangingPunct="1"/>
            <a:r>
              <a:rPr lang="fa-IR" altLang="en-US" dirty="0" smtClean="0"/>
              <a:t>محدوديت: جذر اعداد گوياي منفي تعريف نشده است.  </a:t>
            </a:r>
          </a:p>
          <a:p>
            <a:pPr eaLnBrk="1" hangingPunct="1"/>
            <a:endParaRPr lang="fa-IR" altLang="en-US" dirty="0" smtClean="0"/>
          </a:p>
          <a:p>
            <a:pPr eaLnBrk="1" hangingPunct="1"/>
            <a:r>
              <a:rPr lang="fa-IR" altLang="en-US" dirty="0" smtClean="0"/>
              <a:t>توصيف کامل عمليات نيازمند تعريف دقيق همه اعمال روي داده هاست مثل عمل ضرب براي دو عدد گوياي </a:t>
            </a:r>
            <a:r>
              <a:rPr lang="en-US" altLang="en-US" dirty="0" smtClean="0"/>
              <a:t>a1/b1 , a2/b2 </a:t>
            </a:r>
            <a:r>
              <a:rPr lang="fa-IR" altLang="en-US" dirty="0" smtClean="0"/>
              <a:t> چنين تعريف مي شود:</a:t>
            </a:r>
            <a:endParaRPr lang="en-US" altLang="en-US" dirty="0" smtClean="0"/>
          </a:p>
          <a:p>
            <a:pPr marL="0" indent="0" algn="l" rtl="0" eaLnBrk="1" hangingPunct="1">
              <a:buNone/>
            </a:pPr>
            <a:r>
              <a:rPr lang="fa-IR" altLang="en-US" sz="400" dirty="0" smtClean="0"/>
              <a:t/>
            </a:r>
            <a:br>
              <a:rPr lang="fa-IR" altLang="en-US" sz="400" dirty="0" smtClean="0"/>
            </a:br>
            <a:r>
              <a:rPr lang="en-US" altLang="en-US" dirty="0" smtClean="0"/>
              <a:t> a1/b1 * a2/b2 = (a1*a2) / (b1 * b2) </a:t>
            </a:r>
          </a:p>
        </p:txBody>
      </p:sp>
    </p:spTree>
    <p:extLst>
      <p:ext uri="{BB962C8B-B14F-4D97-AF65-F5344CB8AC3E}">
        <p14:creationId xmlns:p14="http://schemas.microsoft.com/office/powerpoint/2010/main" val="2006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245660" y="433440"/>
            <a:ext cx="8235940" cy="508256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عدد طبيعي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pic>
        <p:nvPicPr>
          <p:cNvPr id="591" name="Picture 4" descr="structure1"/>
          <p:cNvPicPr/>
          <p:nvPr/>
        </p:nvPicPr>
        <p:blipFill>
          <a:blip r:embed="rId2"/>
          <a:stretch/>
        </p:blipFill>
        <p:spPr>
          <a:xfrm>
            <a:off x="498600" y="950704"/>
            <a:ext cx="7351200" cy="5304960"/>
          </a:xfrm>
          <a:prstGeom prst="rect">
            <a:avLst/>
          </a:prstGeom>
          <a:ln w="9525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656BD9E-DF67-7CEA-2DF9-8436DFA6893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آرايه ، ساختار و يونيون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ftr" idx="23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24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45010E-6365-4B86-B8A9-5D4342A6AA53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822742303"/>
              </p:ext>
            </p:extLst>
          </p:nvPr>
        </p:nvGraphicFramePr>
        <p:xfrm>
          <a:off x="389880" y="1638360"/>
          <a:ext cx="8144280" cy="445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Zar"/>
              </a:rPr>
              <a:t>ما مي توانيم ساختارهاي داده خود را به کمک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</a:rPr>
              <a:t>typedef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</a:rPr>
              <a:t> 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</a:rPr>
              <a:t>ايجاد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</a:rPr>
              <a:t>کنيم</a:t>
            </a: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حال مي توان از اين نوع داده اي استفاده کرد</a:t>
            </a: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human_being</a:t>
            </a:r>
            <a:r>
              <a:rPr lang="en-US" sz="1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1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ali</a:t>
            </a:r>
            <a:r>
              <a:rPr lang="en-US" sz="1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, </a:t>
            </a:r>
            <a:r>
              <a:rPr lang="en-US" sz="1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hasan</a:t>
            </a:r>
            <a:r>
              <a:rPr lang="en-US" sz="1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;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ساختارها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98" name="PlaceHolder 4"/>
          <p:cNvSpPr>
            <a:spLocks noGrp="1"/>
          </p:cNvSpPr>
          <p:nvPr>
            <p:ph type="sldNum" idx="2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F645E4-E959-4E5B-9272-C31BAA417B9E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99" name="Picture 4" descr="p53structure"/>
          <p:cNvPicPr/>
          <p:nvPr/>
        </p:nvPicPr>
        <p:blipFill>
          <a:blip r:embed="rId2"/>
          <a:stretch/>
        </p:blipFill>
        <p:spPr>
          <a:xfrm>
            <a:off x="1090440" y="1778040"/>
            <a:ext cx="2437920" cy="1263240"/>
          </a:xfrm>
          <a:prstGeom prst="rect">
            <a:avLst/>
          </a:prstGeom>
          <a:ln w="9525">
            <a:noFill/>
          </a:ln>
        </p:spPr>
      </p:pic>
      <p:pic>
        <p:nvPicPr>
          <p:cNvPr id="600" name="Picture 5" descr="p54assignment"/>
          <p:cNvPicPr/>
          <p:nvPr/>
        </p:nvPicPr>
        <p:blipFill>
          <a:blip r:embed="rId3"/>
          <a:stretch/>
        </p:blipFill>
        <p:spPr>
          <a:xfrm>
            <a:off x="4119480" y="1863720"/>
            <a:ext cx="3928680" cy="879120"/>
          </a:xfrm>
          <a:prstGeom prst="rect">
            <a:avLst/>
          </a:prstGeom>
          <a:ln w="9525">
            <a:noFill/>
          </a:ln>
        </p:spPr>
      </p:pic>
      <p:pic>
        <p:nvPicPr>
          <p:cNvPr id="601" name="Picture 4" descr="p54typedef"/>
          <p:cNvPicPr/>
          <p:nvPr/>
        </p:nvPicPr>
        <p:blipFill>
          <a:blip r:embed="rId4"/>
          <a:stretch/>
        </p:blipFill>
        <p:spPr>
          <a:xfrm>
            <a:off x="946080" y="3961944"/>
            <a:ext cx="7594200" cy="141264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يونيون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838080" y="149568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3200" b="0" strike="noStrike" spc="-1" dirty="0">
                <a:solidFill>
                  <a:srgbClr val="0034DC"/>
                </a:solidFill>
                <a:latin typeface="Tahoma"/>
                <a:cs typeface="Zar"/>
              </a:rPr>
              <a:t>فقط يک فيلد يونيون در هر زمان فعال مي گردد.</a:t>
            </a: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ftr" idx="27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sldNum" idx="28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8D3495-88D8-4D3E-8435-FB6F2E3AF419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14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6" name="TextBox 5"/>
          <p:cNvSpPr/>
          <p:nvPr/>
        </p:nvSpPr>
        <p:spPr>
          <a:xfrm>
            <a:off x="965160" y="2705040"/>
            <a:ext cx="3085920" cy="39301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enum   kind   {stu,emp};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typedef   struct   person {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	kind   flag;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	union   {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                  int   empno;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 	     long int  stuno;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	} no;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};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0458C"/>
                </a:solidFill>
                <a:latin typeface="Tahoma"/>
              </a:rPr>
              <a:t>	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TextBox 7"/>
          <p:cNvSpPr/>
          <p:nvPr/>
        </p:nvSpPr>
        <p:spPr>
          <a:xfrm>
            <a:off x="4686480" y="2717640"/>
            <a:ext cx="3085920" cy="365580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person   ali,hasan;	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ali.flag= stu;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Ali.no.stuno=13245346753;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hasan.flag=emp;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40408"/>
                </a:solidFill>
                <a:latin typeface="Tahoma"/>
              </a:rPr>
              <a:t>hasan.no.empno=14353;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4" descr="structure2"/>
          <p:cNvPicPr/>
          <p:nvPr/>
        </p:nvPicPr>
        <p:blipFill>
          <a:blip r:embed="rId2"/>
          <a:srcRect b="6186"/>
          <a:stretch/>
        </p:blipFill>
        <p:spPr>
          <a:xfrm>
            <a:off x="274680" y="1351080"/>
            <a:ext cx="7546680" cy="5011200"/>
          </a:xfrm>
          <a:prstGeom prst="rect">
            <a:avLst/>
          </a:prstGeom>
          <a:ln w="9525">
            <a:noFill/>
          </a:ln>
        </p:spPr>
      </p:pic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آرايه به عنوان يک نوع داده مجرد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ftr" idx="29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30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0BABD9-CCEE-4F54-AF90-0EB52E1F6CC0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612" name="Group 10"/>
          <p:cNvGrpSpPr/>
          <p:nvPr/>
        </p:nvGrpSpPr>
        <p:grpSpPr>
          <a:xfrm>
            <a:off x="2463840" y="1689120"/>
            <a:ext cx="6679800" cy="2501640"/>
            <a:chOff x="2463840" y="1689120"/>
            <a:chExt cx="6679800" cy="2501640"/>
          </a:xfrm>
        </p:grpSpPr>
        <p:sp>
          <p:nvSpPr>
            <p:cNvPr id="613" name="Flowchart: Preparation 7"/>
            <p:cNvSpPr/>
            <p:nvPr/>
          </p:nvSpPr>
          <p:spPr>
            <a:xfrm>
              <a:off x="2463840" y="1689120"/>
              <a:ext cx="1345680" cy="317160"/>
            </a:xfrm>
            <a:prstGeom prst="flowChartPreparation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614" name="Cloud Callout 8"/>
            <p:cNvSpPr/>
            <p:nvPr/>
          </p:nvSpPr>
          <p:spPr>
            <a:xfrm>
              <a:off x="5181480" y="2180880"/>
              <a:ext cx="3962160" cy="2009880"/>
            </a:xfrm>
            <a:prstGeom prst="cloudCallout">
              <a:avLst>
                <a:gd name="adj1" fmla="val -90875"/>
                <a:gd name="adj2" fmla="val -77401"/>
              </a:avLst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marL="457200" indent="-457200" algn="ctr" rtl="1">
                <a:lnSpc>
                  <a:spcPct val="100000"/>
                </a:lnSpc>
                <a:spcBef>
                  <a:spcPts val="1001"/>
                </a:spcBef>
                <a:tabLst>
                  <a:tab pos="0" algn="l"/>
                </a:tabLst>
              </a:pPr>
              <a:r>
                <a:rPr lang="fa-IR" sz="2000" b="1" strike="noStrike" spc="-1">
                  <a:solidFill>
                    <a:srgbClr val="2308EE"/>
                  </a:solidFill>
                  <a:latin typeface="Tahoma"/>
                  <a:cs typeface="B Roya"/>
                </a:rPr>
                <a:t>آرايه مجموعه اي از زوج ها ، شامل انديس و مقدار است</a:t>
              </a:r>
              <a:endParaRPr lang="en-US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ليست ها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3200" b="0" strike="noStrike" spc="-1" dirty="0">
                <a:solidFill>
                  <a:srgbClr val="0034DC"/>
                </a:solidFill>
                <a:latin typeface="Tahoma"/>
                <a:cs typeface="B Roya"/>
              </a:rPr>
              <a:t>ليست هاي مرتب شده يا خطي به صورت</a:t>
            </a: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lvl="1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b="0" strike="noStrike" spc="-1" dirty="0">
                <a:solidFill>
                  <a:srgbClr val="EEB42D"/>
                </a:solidFill>
                <a:latin typeface="Tahoma"/>
                <a:ea typeface="新細明體"/>
              </a:rPr>
              <a:t>Ordered (linear) list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ea typeface="新細明體"/>
              </a:rPr>
              <a:t>: (item1, item2, item3, …,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ea typeface="新細明體"/>
              </a:rPr>
              <a:t>item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ahoma"/>
                <a:ea typeface="新細明體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ea typeface="新細明體"/>
              </a:rPr>
              <a:t>)</a:t>
            </a:r>
            <a:endParaRPr lang="en-US" sz="2400" b="0" strike="noStrike" spc="-1" dirty="0">
              <a:solidFill>
                <a:srgbClr val="40458C"/>
              </a:solidFill>
              <a:latin typeface="Tahoma"/>
            </a:endParaRPr>
          </a:p>
          <a:p>
            <a:pPr marL="343080" lvl="1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Zar"/>
              </a:rPr>
              <a:t>مثال</a:t>
            </a:r>
            <a:endParaRPr lang="en-US" sz="2400" b="0" strike="noStrike" spc="-1" dirty="0">
              <a:solidFill>
                <a:srgbClr val="40458C"/>
              </a:solidFill>
              <a:latin typeface="Tahoma"/>
            </a:endParaRP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(Sunday, Monday, Tuesday, Wednesday, Thursday, Friday, Saturday)</a:t>
            </a:r>
            <a:endParaRPr lang="en-US" sz="2000" b="0" strike="noStrike" spc="-1" dirty="0">
              <a:solidFill>
                <a:srgbClr val="40458C"/>
              </a:solidFill>
              <a:latin typeface="Tahoma"/>
            </a:endParaRP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(Ace, 2, 3, 4, 5, 6, 7, 8, 9, 10, Jack, Queen, King)</a:t>
            </a:r>
            <a:endParaRPr lang="en-US" sz="2000" b="0" strike="noStrike" spc="-1" dirty="0">
              <a:solidFill>
                <a:srgbClr val="40458C"/>
              </a:solidFill>
              <a:latin typeface="Tahoma"/>
            </a:endParaRP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(1941, 1942, 1943, 1944, 1945)</a:t>
            </a:r>
            <a:endParaRPr lang="en-US" sz="2000" b="0" strike="noStrike" spc="-1" dirty="0">
              <a:solidFill>
                <a:srgbClr val="40458C"/>
              </a:solidFill>
              <a:latin typeface="Tahoma"/>
            </a:endParaRP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(a</a:t>
            </a:r>
            <a:r>
              <a:rPr lang="en-US" sz="14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, a</a:t>
            </a:r>
            <a:r>
              <a:rPr lang="en-US" sz="14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2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, a</a:t>
            </a:r>
            <a:r>
              <a:rPr lang="en-US" sz="14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3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, …, a</a:t>
            </a:r>
            <a:r>
              <a:rPr lang="en-US" sz="14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n-1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, a</a:t>
            </a:r>
            <a:r>
              <a:rPr lang="en-US" sz="14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n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新細明體"/>
              </a:rPr>
              <a:t>)</a:t>
            </a:r>
            <a:endParaRPr lang="en-US" sz="2000" b="0" strike="noStrike" spc="-1" dirty="0">
              <a:solidFill>
                <a:srgbClr val="40458C"/>
              </a:solidFill>
              <a:latin typeface="Tahoma"/>
            </a:endParaRPr>
          </a:p>
          <a:p>
            <a:pPr indent="0" algn="r" rtl="1"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</a:endParaRPr>
          </a:p>
          <a:p>
            <a:pPr indent="0" algn="r" rtl="1">
              <a:lnSpc>
                <a:spcPct val="100000"/>
              </a:lnSpc>
              <a:spcBef>
                <a:spcPts val="641"/>
              </a:spcBef>
              <a:buNone/>
            </a:pP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ftr" idx="31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8" name="PlaceHolder 4"/>
          <p:cNvSpPr>
            <a:spLocks noGrp="1"/>
          </p:cNvSpPr>
          <p:nvPr>
            <p:ph type="sldNum" idx="32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5FA53-6065-4961-A9B4-FFC551788B3E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200" b="1" strike="noStrike" spc="-1">
                <a:solidFill>
                  <a:srgbClr val="FF0000"/>
                </a:solidFill>
                <a:latin typeface="Tahoma"/>
                <a:cs typeface="Zar"/>
              </a:rPr>
              <a:t>ليست ها</a:t>
            </a:r>
            <a:endParaRPr lang="en-US" sz="32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20" name="Text Box 8"/>
          <p:cNvSpPr/>
          <p:nvPr/>
        </p:nvSpPr>
        <p:spPr>
          <a:xfrm>
            <a:off x="187200" y="1409760"/>
            <a:ext cx="8469000" cy="5169192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400" b="0" strike="noStrike" spc="-1" dirty="0">
                <a:solidFill>
                  <a:srgbClr val="2308EE"/>
                </a:solidFill>
                <a:latin typeface="Tahoma"/>
                <a:cs typeface="B Nazanin" panose="00000400000000000000" pitchFamily="2" charset="-78"/>
              </a:rPr>
              <a:t>اعمال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پيدا کردن طول يک ليست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خواندن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اقلام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داده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ليست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از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چپ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به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راست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يا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بر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عکس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بازيابيi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امين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عنصر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از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ليست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تعويض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قلم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اطلاعاتي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درi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امين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موقعيت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ليست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درج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قلم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داده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جديد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درi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امين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موقعيت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ليست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حذف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قلم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اطلاعاتي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ازi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امين</a:t>
            </a:r>
            <a:r>
              <a:rPr lang="en-US" sz="2400" b="0" strike="noStrike" spc="-1" dirty="0" smtClean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موقعيت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يک</a:t>
            </a:r>
            <a:r>
              <a:rPr lang="en-US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ليست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216000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400" b="0" strike="noStrike" spc="-1" dirty="0">
                <a:solidFill>
                  <a:srgbClr val="2308EE"/>
                </a:solidFill>
                <a:latin typeface="Tahoma"/>
                <a:cs typeface="B Nazanin" panose="00000400000000000000" pitchFamily="2" charset="-78"/>
              </a:rPr>
              <a:t>پياده سازي </a:t>
            </a:r>
            <a:endParaRPr lang="en-US" sz="24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fa-IR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نگاشت ترتيبي  </a:t>
            </a:r>
            <a:r>
              <a:rPr lang="en-US" sz="1800" b="1" strike="noStrike" spc="-1" dirty="0">
                <a:solidFill>
                  <a:srgbClr val="800000"/>
                </a:solidFill>
                <a:latin typeface="Tahoma"/>
                <a:cs typeface="B Nazanin" panose="00000400000000000000" pitchFamily="2" charset="-78"/>
              </a:rPr>
              <a:t>sequential mapping (1)~(4)</a:t>
            </a:r>
            <a:r>
              <a:rPr lang="en-US" sz="1800" b="0" strike="noStrike" spc="-1" dirty="0">
                <a:solidFill>
                  <a:srgbClr val="40458C"/>
                </a:solidFill>
                <a:latin typeface="Tahoma"/>
                <a:cs typeface="B Nazanin" panose="00000400000000000000" pitchFamily="2" charset="-78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  <a:p>
            <a:pPr marL="457200" lvl="1" indent="-216000" algn="r" rtl="1">
              <a:lnSpc>
                <a:spcPct val="100000"/>
              </a:lnSpc>
              <a:spcBef>
                <a:spcPts val="1199"/>
              </a:spcBef>
              <a:buClr>
                <a:srgbClr val="FF0000"/>
              </a:buClr>
              <a:buFont typeface="Wingdings" charset="2"/>
              <a:buChar char=""/>
            </a:pPr>
            <a:r>
              <a:rPr lang="fa-IR" sz="2400" b="0" strike="noStrike" spc="-1" dirty="0">
                <a:solidFill>
                  <a:srgbClr val="040408"/>
                </a:solidFill>
                <a:latin typeface="Tahoma"/>
                <a:cs typeface="B Nazanin" panose="00000400000000000000" pitchFamily="2" charset="-78"/>
              </a:rPr>
              <a:t>نگاشت غير ترتيبي </a:t>
            </a:r>
            <a:r>
              <a:rPr lang="en-US" sz="1800" b="1" strike="noStrike" spc="-1" dirty="0">
                <a:solidFill>
                  <a:srgbClr val="800000"/>
                </a:solidFill>
                <a:latin typeface="Tahoma"/>
                <a:cs typeface="B Nazanin" panose="00000400000000000000" pitchFamily="2" charset="-78"/>
              </a:rPr>
              <a:t>non-sequential mapping (5)~(6)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</p:txBody>
      </p:sp>
      <p:sp>
        <p:nvSpPr>
          <p:cNvPr id="621" name="Cloud Callout 4"/>
          <p:cNvSpPr/>
          <p:nvPr/>
        </p:nvSpPr>
        <p:spPr>
          <a:xfrm>
            <a:off x="0" y="4070880"/>
            <a:ext cx="3085920" cy="1794240"/>
          </a:xfrm>
          <a:prstGeom prst="cloudCallout">
            <a:avLst>
              <a:gd name="adj1" fmla="val 53651"/>
              <a:gd name="adj2" fmla="val 73204"/>
            </a:avLst>
          </a:prstGeom>
          <a:solidFill>
            <a:schemeClr val="bg1"/>
          </a:solidFill>
          <a:ln w="38100">
            <a:solidFill>
              <a:srgbClr val="66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36000" rIns="36000" bIns="36000" anchor="ctr">
            <a:spAutoFit/>
          </a:bodyPr>
          <a:lstStyle/>
          <a:p>
            <a:pPr marL="457200" indent="-457200" algn="ctr" rtl="1"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fa-IR" sz="1800" b="1" strike="noStrike" spc="-1">
                <a:solidFill>
                  <a:srgbClr val="040408"/>
                </a:solidFill>
                <a:latin typeface="Tahoma"/>
                <a:cs typeface="Zar"/>
              </a:rPr>
              <a:t>نمايش يک ليست مرتب شده به صورت يک آرايه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7F8648A-BD47-20C9-DCBC-E459ABB99A4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259307" y="76832"/>
            <a:ext cx="8350813" cy="646496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1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sldNum" idx="34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F70527-18FA-4AC6-A074-07242365B1FC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18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" name="Picture 7" descr="structure2"/>
          <p:cNvPicPr/>
          <p:nvPr/>
        </p:nvPicPr>
        <p:blipFill>
          <a:blip r:embed="rId2"/>
          <a:srcRect b="3272"/>
          <a:stretch/>
        </p:blipFill>
        <p:spPr>
          <a:xfrm>
            <a:off x="341194" y="723331"/>
            <a:ext cx="6646460" cy="6134669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286603" y="295200"/>
            <a:ext cx="8323517" cy="701087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2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455760" y="1598760"/>
            <a:ext cx="8226000" cy="49986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9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32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چند جمله ايهاي نمونه</a:t>
            </a:r>
            <a:endParaRPr lang="en-US" sz="32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143000" indent="0" rtl="1">
              <a:lnSpc>
                <a:spcPct val="9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A(x) = 3x</a:t>
            </a:r>
            <a:r>
              <a:rPr lang="en-US" sz="2400" b="0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20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+2x</a:t>
            </a:r>
            <a:r>
              <a:rPr lang="en-US" sz="2400" b="0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5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+4 and B(x) = x</a:t>
            </a:r>
            <a:r>
              <a:rPr lang="en-US" sz="2400" b="0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4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+10x</a:t>
            </a:r>
            <a:r>
              <a:rPr lang="en-US" sz="2400" b="0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3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+3x</a:t>
            </a:r>
            <a:r>
              <a:rPr lang="en-US" sz="2400" b="0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2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+1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143000" lvl="2" indent="-228600" algn="r" rtl="1">
              <a:lnSpc>
                <a:spcPct val="9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28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فرض کنيد دو چندجمله اي زير را داشته باشيم که در انها </a:t>
            </a: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x 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متغير</a:t>
            </a: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وai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ضريب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وi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 </a:t>
            </a:r>
            <a:r>
              <a:rPr lang="fa-IR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توان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است</a:t>
            </a: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آنگاه</a:t>
            </a:r>
            <a:r>
              <a:rPr lang="en-US" sz="2800" b="0" strike="noStrike" spc="-1" dirty="0">
                <a:solidFill>
                  <a:srgbClr val="000000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endParaRPr lang="en-US" sz="28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143000" indent="0" rtl="1">
              <a:lnSpc>
                <a:spcPct val="9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 + 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B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 = </a:t>
            </a:r>
            <a:r>
              <a:rPr lang="en-US" sz="2400" b="0" strike="noStrike" spc="-1" dirty="0">
                <a:solidFill>
                  <a:srgbClr val="40458C"/>
                </a:solidFill>
                <a:latin typeface="Symbol"/>
                <a:ea typeface="新細明體"/>
                <a:cs typeface="B Nazanin" panose="00000400000000000000" pitchFamily="2" charset="-78"/>
              </a:rPr>
              <a:t>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en-US" sz="2400" b="0" i="1" strike="noStrike" spc="-1" baseline="30000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 + 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b</a:t>
            </a:r>
            <a:r>
              <a:rPr lang="en-US" sz="2400" b="0" i="1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i="1" strike="noStrike" spc="-1" baseline="30000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143000" indent="0" rtl="1">
              <a:lnSpc>
                <a:spcPct val="9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 · 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B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 = </a:t>
            </a:r>
            <a:r>
              <a:rPr lang="en-US" sz="2400" b="0" strike="noStrike" spc="-1" dirty="0">
                <a:solidFill>
                  <a:srgbClr val="40458C"/>
                </a:solidFill>
                <a:latin typeface="Symbol"/>
                <a:ea typeface="新細明體"/>
                <a:cs typeface="B Nazanin" panose="00000400000000000000" pitchFamily="2" charset="-78"/>
              </a:rPr>
              <a:t>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en-US" sz="2400" b="0" i="1" strike="noStrike" spc="-1" baseline="30000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r>
              <a:rPr lang="en-US" sz="2400" b="0" i="1" strike="noStrike" spc="-1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i="1" strike="noStrike" spc="-1" baseline="30000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 · </a:t>
            </a:r>
            <a:r>
              <a:rPr lang="en-US" sz="2400" b="0" strike="noStrike" spc="-1" dirty="0">
                <a:solidFill>
                  <a:srgbClr val="40458C"/>
                </a:solidFill>
                <a:latin typeface="Symbol"/>
                <a:ea typeface="新細明體"/>
                <a:cs typeface="B Nazanin" panose="00000400000000000000" pitchFamily="2" charset="-78"/>
              </a:rPr>
              <a:t>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(</a:t>
            </a:r>
            <a:r>
              <a:rPr lang="en-US" sz="2400" b="0" i="1" strike="noStrike" spc="-1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b</a:t>
            </a:r>
            <a:r>
              <a:rPr lang="en-US" sz="2400" b="0" i="1" strike="noStrike" spc="-1" baseline="30000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j</a:t>
            </a:r>
            <a:r>
              <a:rPr lang="en-US" sz="2400" b="0" i="1" strike="noStrike" spc="-1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x</a:t>
            </a:r>
            <a:r>
              <a:rPr lang="en-US" sz="2400" b="0" i="1" strike="noStrike" spc="-1" baseline="30000" dirty="0" err="1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j</a:t>
            </a:r>
            <a:r>
              <a:rPr lang="en-US" sz="2400" b="0" strike="noStrike" spc="-1" dirty="0">
                <a:solidFill>
                  <a:srgbClr val="40458C"/>
                </a:solidFill>
                <a:latin typeface="Tahoma"/>
                <a:ea typeface="新細明體"/>
                <a:cs typeface="B Nazanin" panose="00000400000000000000" pitchFamily="2" charset="-78"/>
              </a:rPr>
              <a:t>))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143000" lvl="2" indent="-228600" algn="r" rtl="1">
              <a:lnSpc>
                <a:spcPct val="9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28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به صورت مشابه مي توان تفريق و تقسيم چند جمله ايها و بسياري از عمليات ديگر را تعريف کرد.</a:t>
            </a:r>
            <a:endParaRPr lang="en-US" sz="28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DA17B73-4D0A-92E2-81DB-307909D9964F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0DC992E-D2B1-5648-8A06-108AA7B883F4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 idx="4294967295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آرايه ها 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idx="4294967295"/>
          </p:nvPr>
        </p:nvSpPr>
        <p:spPr>
          <a:xfrm>
            <a:off x="232012" y="1619280"/>
            <a:ext cx="8378108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مقدمات</a:t>
            </a:r>
            <a:endParaRPr lang="en-US" spc="-1" dirty="0">
              <a:solidFill>
                <a:srgbClr val="371F7B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آرايه ها به عنوان يک نوع داده مجرد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ساختارها و يونيون ها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نوع داده اي مجرد چند جمله اي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نوع داده اي مجرد ماتريس اسپارس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رشته ها 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1400"/>
              </a:spcBef>
              <a:buSzPct val="100058"/>
              <a:buBlip>
                <a:blip r:embed="rId2"/>
              </a:buBlip>
            </a:pPr>
            <a:r>
              <a:rPr lang="fa-IR" sz="2800" b="0" strike="noStrike" spc="-1" dirty="0">
                <a:solidFill>
                  <a:srgbClr val="371F7B"/>
                </a:solidFill>
                <a:latin typeface="Tahoma"/>
                <a:cs typeface="B Nazanin" panose="00000400000000000000" pitchFamily="2" charset="-78"/>
              </a:rPr>
              <a:t>بازنمايي ارايه هاي چند بعدي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</a:pP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4294967295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687568-4794-4A94-B2CE-F39352CBB3D9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ftr" idx="4294967295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 dirty="0">
                <a:solidFill>
                  <a:srgbClr val="40458C"/>
                </a:solidFill>
                <a:cs typeface="B Nazanin" panose="00000400000000000000" pitchFamily="2" charset="-78"/>
              </a:rPr>
              <a:t>دانشگاه بوعلی سینا دانشکده مهندسی کامپيوتر</a:t>
            </a:r>
            <a:endParaRPr lang="en-US" sz="1400" b="0" strike="noStrike" spc="-1" dirty="0">
              <a:solidFill>
                <a:srgbClr val="000000"/>
              </a:solidFill>
              <a:latin typeface="Times New Roman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32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204716" y="295200"/>
            <a:ext cx="8405404" cy="591904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3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/>
          </p:nvPr>
        </p:nvSpPr>
        <p:spPr>
          <a:xfrm>
            <a:off x="395280" y="1486080"/>
            <a:ext cx="8240400" cy="38872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Representation I</a:t>
            </a:r>
            <a:endParaRPr lang="en-US" sz="28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 dirty="0" err="1">
                <a:solidFill>
                  <a:srgbClr val="2308EE"/>
                </a:solidFill>
                <a:latin typeface="Comic Sans MS"/>
                <a:ea typeface="Arial Unicode MS"/>
              </a:rPr>
              <a:t>a.degree</a:t>
            </a:r>
            <a:r>
              <a:rPr lang="en-US" sz="2000" b="0" strike="noStrike" spc="-1" dirty="0">
                <a:solidFill>
                  <a:srgbClr val="2308EE"/>
                </a:solidFill>
                <a:latin typeface="Comic Sans MS"/>
                <a:ea typeface="Arial Unicode MS"/>
              </a:rPr>
              <a:t>=n</a:t>
            </a:r>
            <a:endParaRPr lang="en-US" sz="20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 dirty="0" err="1">
                <a:solidFill>
                  <a:srgbClr val="2308EE"/>
                </a:solidFill>
                <a:latin typeface="Comic Sans MS"/>
                <a:ea typeface="Arial Unicode MS"/>
              </a:rPr>
              <a:t>a.coef</a:t>
            </a:r>
            <a:r>
              <a:rPr lang="en-US" sz="2000" b="0" strike="noStrike" spc="-1" dirty="0">
                <a:solidFill>
                  <a:srgbClr val="2308EE"/>
                </a:solidFill>
                <a:latin typeface="Comic Sans MS"/>
                <a:ea typeface="Arial Unicode MS"/>
              </a:rPr>
              <a:t>[</a:t>
            </a:r>
            <a:r>
              <a:rPr lang="en-US" sz="2000" b="0" strike="noStrike" spc="-1" dirty="0" err="1">
                <a:solidFill>
                  <a:srgbClr val="2308EE"/>
                </a:solidFill>
                <a:latin typeface="Comic Sans MS"/>
                <a:ea typeface="Arial Unicode MS"/>
              </a:rPr>
              <a:t>i</a:t>
            </a:r>
            <a:r>
              <a:rPr lang="en-US" sz="2000" b="0" strike="noStrike" spc="-1" dirty="0">
                <a:solidFill>
                  <a:srgbClr val="2308EE"/>
                </a:solidFill>
                <a:latin typeface="Comic Sans MS"/>
                <a:ea typeface="Arial Unicode MS"/>
              </a:rPr>
              <a:t>]=a</a:t>
            </a:r>
            <a:r>
              <a:rPr lang="en-US" sz="2000" b="0" strike="noStrike" spc="-1" baseline="-25000" dirty="0">
                <a:solidFill>
                  <a:srgbClr val="2308EE"/>
                </a:solidFill>
                <a:latin typeface="Comic Sans MS"/>
                <a:ea typeface="Arial Unicode MS"/>
              </a:rPr>
              <a:t>n-</a:t>
            </a:r>
            <a:r>
              <a:rPr lang="en-US" sz="2000" b="0" strike="noStrike" spc="-1" baseline="-25000" dirty="0" err="1">
                <a:solidFill>
                  <a:srgbClr val="2308EE"/>
                </a:solidFill>
                <a:latin typeface="Comic Sans MS"/>
                <a:ea typeface="Arial Unicode MS"/>
              </a:rPr>
              <a:t>i</a:t>
            </a:r>
            <a:endParaRPr lang="en-US" sz="2000" b="0" strike="noStrike" spc="-1" dirty="0">
              <a:solidFill>
                <a:srgbClr val="0034DC"/>
              </a:solidFill>
              <a:latin typeface="Tahoma"/>
            </a:endParaRPr>
          </a:p>
          <a:p>
            <a:pPr marL="343080" indent="0" algn="r" rtl="1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ضرايب به ترتيب نزول درجه در ارايه ذخيره شود </a:t>
            </a:r>
            <a:endParaRPr lang="en-US" sz="2800" b="0" strike="noStrike" spc="-1" dirty="0">
              <a:solidFill>
                <a:srgbClr val="0034DC"/>
              </a:solidFill>
              <a:latin typeface="Tahoma"/>
            </a:endParaRPr>
          </a:p>
          <a:p>
            <a:pPr marL="743040" lvl="1" indent="-28584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#define </a:t>
            </a:r>
            <a:r>
              <a:rPr lang="en-US" sz="2400" b="0" strike="noStrike" spc="-1" dirty="0" err="1">
                <a:solidFill>
                  <a:srgbClr val="EEB42D"/>
                </a:solidFill>
                <a:latin typeface="Comic Sans MS"/>
                <a:ea typeface="Arial Unicode MS"/>
              </a:rPr>
              <a:t>MAX_degree</a:t>
            </a:r>
            <a:r>
              <a:rPr lang="en-US" sz="24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 101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 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>
                <a:solidFill>
                  <a:srgbClr val="FF0000"/>
                </a:solidFill>
                <a:latin typeface="Comic Sans MS"/>
                <a:ea typeface="Arial Unicode MS"/>
              </a:rPr>
              <a:t>/*MAX degree of polynomial+1*/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 err="1">
                <a:solidFill>
                  <a:srgbClr val="000000"/>
                </a:solidFill>
                <a:latin typeface="Comic Sans MS"/>
                <a:ea typeface="Arial Unicode MS"/>
              </a:rPr>
              <a:t>typedef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omic Sans MS"/>
                <a:ea typeface="Arial Unicode MS"/>
              </a:rPr>
              <a:t>struct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{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	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omic Sans MS"/>
                <a:ea typeface="Arial Unicode MS"/>
              </a:rPr>
              <a:t>int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 degree;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	float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omic Sans MS"/>
                <a:ea typeface="Arial Unicode MS"/>
              </a:rPr>
              <a:t>coef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 [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omic Sans MS"/>
                <a:ea typeface="Arial Unicode MS"/>
              </a:rPr>
              <a:t>MAX_degree</a:t>
            </a: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];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>
                <a:solidFill>
                  <a:srgbClr val="000000"/>
                </a:solidFill>
                <a:latin typeface="Comic Sans MS"/>
                <a:ea typeface="Arial Unicode MS"/>
              </a:rPr>
              <a:t>}polynomial;</a:t>
            </a:r>
            <a:endParaRPr lang="en-US" sz="24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31" name="AutoShape 4"/>
          <p:cNvSpPr/>
          <p:nvPr/>
        </p:nvSpPr>
        <p:spPr>
          <a:xfrm rot="10800000">
            <a:off x="5905440" y="4069080"/>
            <a:ext cx="3200040" cy="1603188"/>
          </a:xfrm>
          <a:prstGeom prst="wedgeRoundRectCallout">
            <a:avLst>
              <a:gd name="adj1" fmla="val 78120"/>
              <a:gd name="adj2" fmla="val 90344"/>
              <a:gd name="adj3" fmla="val 16667"/>
            </a:avLst>
          </a:prstGeom>
          <a:solidFill>
            <a:srgbClr val="FFFFFF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rot="5400000" vert="vert"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0000"/>
                </a:solidFill>
                <a:latin typeface="Comic Sans MS"/>
                <a:ea typeface="新細明體"/>
              </a:rPr>
              <a:t>Drawback</a:t>
            </a:r>
            <a:r>
              <a:rPr lang="en-US" sz="2400" b="0" strike="noStrike" spc="-1" dirty="0">
                <a:solidFill>
                  <a:srgbClr val="B7C1EB"/>
                </a:solidFill>
                <a:latin typeface="Comic Sans MS"/>
                <a:ea typeface="新細明體"/>
              </a:rPr>
              <a:t>: The first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7C1EB"/>
                </a:solidFill>
                <a:latin typeface="Comic Sans MS"/>
                <a:ea typeface="新細明體"/>
              </a:rPr>
              <a:t>representation may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7C1EB"/>
                </a:solidFill>
                <a:latin typeface="Comic Sans MS"/>
                <a:ea typeface="新細明體"/>
              </a:rPr>
              <a:t> waste space.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CCB9D04-487E-973E-6FC1-8E132A88F72A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FAC085-0C5B-8CEC-181E-A4BC340F31A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177421" y="295200"/>
            <a:ext cx="8432699" cy="564609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4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/>
          </p:nvPr>
        </p:nvSpPr>
        <p:spPr>
          <a:xfrm>
            <a:off x="395280" y="1486080"/>
            <a:ext cx="8227800" cy="482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6500" lnSpcReduction="10000"/>
          </a:bodyPr>
          <a:lstStyle/>
          <a:p>
            <a:pPr marL="305280" indent="-305280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strike="noStrike" spc="-1">
                <a:solidFill>
                  <a:srgbClr val="0034DC"/>
                </a:solidFill>
                <a:latin typeface="Tahoma"/>
                <a:ea typeface="新細明體"/>
              </a:rPr>
              <a:t>Representation II</a:t>
            </a:r>
            <a:endParaRPr lang="en-US" sz="2800" b="0" strike="noStrike" spc="-1">
              <a:solidFill>
                <a:srgbClr val="0034DC"/>
              </a:solidFill>
              <a:latin typeface="Tahoma"/>
            </a:endParaRPr>
          </a:p>
          <a:p>
            <a:pPr marL="305280"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fa-IR" sz="2400" b="0" strike="noStrike" spc="-1">
                <a:solidFill>
                  <a:srgbClr val="0034DC"/>
                </a:solidFill>
                <a:latin typeface="Tahoma"/>
                <a:cs typeface="Zar"/>
              </a:rPr>
              <a:t>آرايه </a:t>
            </a:r>
            <a:r>
              <a:rPr lang="en-US" sz="2400" b="0" strike="noStrike" spc="-1">
                <a:solidFill>
                  <a:srgbClr val="0034DC"/>
                </a:solidFill>
                <a:latin typeface="Tahoma"/>
                <a:ea typeface="新細明體"/>
              </a:rPr>
              <a:t>coef  را به گونه اي در نظر بگيريم که طول آن برابر a.degree+1 شود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Class polynomial{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	private: 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	int degree;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	float *coef;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};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Polynomial::polynomial( int d) 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{ 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    degree=d;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    coef=new float[degree+1]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  <a:p>
            <a:pPr marL="660960" indent="0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}</a:t>
            </a:r>
            <a:endParaRPr lang="en-US" sz="24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34" name="Rounded Rectangular Callout 5"/>
          <p:cNvSpPr/>
          <p:nvPr/>
        </p:nvSpPr>
        <p:spPr>
          <a:xfrm>
            <a:off x="5270400" y="3689640"/>
            <a:ext cx="3657240" cy="1315080"/>
          </a:xfrm>
          <a:prstGeom prst="wedgeRoundRectCallout">
            <a:avLst>
              <a:gd name="adj1" fmla="val -91735"/>
              <a:gd name="adj2" fmla="val -53554"/>
              <a:gd name="adj3" fmla="val 16667"/>
            </a:avLst>
          </a:prstGeom>
          <a:noFill/>
          <a:ln w="38100">
            <a:solidFill>
              <a:srgbClr val="353A77">
                <a:lumMod val="20000"/>
                <a:lumOff val="80000"/>
              </a:srgbClr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7200" algn="ctr" rtl="1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0000"/>
                </a:solidFill>
                <a:latin typeface="Comic Sans MS"/>
                <a:ea typeface="新細明體"/>
              </a:rPr>
              <a:t>Drawback: </a:t>
            </a:r>
            <a:r>
              <a:rPr lang="en-US" sz="2400" b="0" strike="noStrike" spc="-1">
                <a:solidFill>
                  <a:srgbClr val="B7C1EB"/>
                </a:solidFill>
                <a:latin typeface="Comic Sans MS"/>
                <a:ea typeface="新細明體"/>
              </a:rPr>
              <a:t>X</a:t>
            </a:r>
            <a:r>
              <a:rPr lang="en-US" sz="2400" b="0" strike="noStrike" spc="-1" baseline="30000">
                <a:solidFill>
                  <a:srgbClr val="B7C1EB"/>
                </a:solidFill>
                <a:latin typeface="Comic Sans MS"/>
                <a:ea typeface="新細明體"/>
              </a:rPr>
              <a:t>1000</a:t>
            </a:r>
            <a:r>
              <a:rPr lang="en-US" sz="2400" b="0" strike="noStrike" spc="-1">
                <a:solidFill>
                  <a:srgbClr val="B7C1EB"/>
                </a:solidFill>
                <a:latin typeface="Comic Sans MS"/>
                <a:ea typeface="新細明體"/>
              </a:rPr>
              <a:t>+1 in this representation has 2 nonzero term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EC2607F-F0DE-333B-94C4-C20D62F61FF6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CE4C53B-84E2-7B7C-6B1D-5AAB277E1E9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300251" y="295200"/>
            <a:ext cx="8309869" cy="755678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5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5760" y="1598760"/>
            <a:ext cx="8226000" cy="45604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>
              <a:lnSpc>
                <a:spcPct val="9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strike="noStrike" spc="-1">
                <a:solidFill>
                  <a:srgbClr val="0034DC"/>
                </a:solidFill>
                <a:latin typeface="Tahoma"/>
                <a:ea typeface="新細明體"/>
              </a:rPr>
              <a:t>Representation III</a:t>
            </a:r>
            <a:endParaRPr lang="en-US" sz="2800" b="0" strike="noStrike" spc="-1">
              <a:solidFill>
                <a:srgbClr val="0034DC"/>
              </a:solidFill>
              <a:latin typeface="Tahoma"/>
            </a:endParaRPr>
          </a:p>
          <a:p>
            <a:pPr marL="343080" indent="-343080" algn="r" rtl="1">
              <a:lnSpc>
                <a:spcPct val="9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>
                <a:solidFill>
                  <a:srgbClr val="0034DC"/>
                </a:solidFill>
                <a:latin typeface="Tahoma"/>
                <a:cs typeface="Zar"/>
              </a:rPr>
              <a:t>تمام چند جمله ايها را در يک ارايه ذخيره کنيم</a:t>
            </a:r>
            <a:endParaRPr lang="en-US" sz="2800" b="0" strike="noStrike" spc="-1">
              <a:solidFill>
                <a:srgbClr val="0034DC"/>
              </a:solidFill>
              <a:latin typeface="Tahoma"/>
            </a:endParaRPr>
          </a:p>
          <a:p>
            <a:pPr marL="343080" indent="-343080" algn="r" rtl="1">
              <a:lnSpc>
                <a:spcPct val="9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>
                <a:solidFill>
                  <a:srgbClr val="0034DC"/>
                </a:solidFill>
                <a:latin typeface="Tahoma"/>
                <a:cs typeface="Zar"/>
              </a:rPr>
              <a:t>فقط ضرايب غير صفر را به همراه توان انها ذخيره کنيم</a:t>
            </a:r>
            <a:endParaRPr lang="en-US" sz="2800" b="0" strike="noStrike" spc="-1">
              <a:solidFill>
                <a:srgbClr val="0034DC"/>
              </a:solidFill>
              <a:latin typeface="Tahoma"/>
            </a:endParaRPr>
          </a:p>
          <a:p>
            <a:pPr marL="743040" lvl="1" indent="-285840">
              <a:lnSpc>
                <a:spcPct val="9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EEB42D"/>
                </a:solidFill>
                <a:latin typeface="Comic Sans MS"/>
                <a:ea typeface="Arial Unicode MS"/>
              </a:rPr>
              <a:t>#define MAX_TERMS 100</a:t>
            </a: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 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FF0000"/>
                </a:solidFill>
                <a:latin typeface="Comic Sans MS"/>
                <a:ea typeface="Arial Unicode MS"/>
              </a:rPr>
              <a:t>/*size of terms array*/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typedef struct{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	float coef;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	int expon;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}polynomial;</a:t>
            </a: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polynomial terms [MAX_TERMS];</a:t>
            </a:r>
            <a:r>
              <a:rPr sz="2400"/>
              <a:t/>
            </a:r>
            <a:br>
              <a:rPr sz="2400"/>
            </a:br>
            <a:r>
              <a:rPr lang="en-US" sz="2400" b="0" strike="noStrike" spc="-1">
                <a:solidFill>
                  <a:srgbClr val="000000"/>
                </a:solidFill>
                <a:latin typeface="Comic Sans MS"/>
                <a:ea typeface="Arial Unicode MS"/>
              </a:rPr>
              <a:t>int avail = 0;</a:t>
            </a:r>
            <a:endParaRPr lang="en-US" sz="24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EF344AC-F6BC-C4B8-580F-59EC7FD1736C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31A570D-B31B-0E00-F0DA-083109B669E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328680" y="468360"/>
            <a:ext cx="8492760" cy="582518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6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39" name="Text Box 4"/>
          <p:cNvSpPr/>
          <p:nvPr/>
        </p:nvSpPr>
        <p:spPr>
          <a:xfrm>
            <a:off x="551520" y="2421000"/>
            <a:ext cx="3743280" cy="1064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A(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) = 2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 baseline="30000">
                <a:solidFill>
                  <a:srgbClr val="40458C"/>
                </a:solidFill>
                <a:latin typeface="Times New Roman"/>
                <a:ea typeface="新細明體"/>
              </a:rPr>
              <a:t>1000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+1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B(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) = 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 baseline="30000">
                <a:solidFill>
                  <a:srgbClr val="40458C"/>
                </a:solidFill>
                <a:latin typeface="Times New Roman"/>
                <a:ea typeface="新細明體"/>
              </a:rPr>
              <a:t>4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+10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 baseline="30000">
                <a:solidFill>
                  <a:srgbClr val="40458C"/>
                </a:solidFill>
                <a:latin typeface="Times New Roman"/>
                <a:ea typeface="新細明體"/>
              </a:rPr>
              <a:t>3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+3</a:t>
            </a:r>
            <a:r>
              <a:rPr lang="en-US" sz="3200" b="0" i="1" strike="noStrike" spc="-1">
                <a:solidFill>
                  <a:srgbClr val="40458C"/>
                </a:solidFill>
                <a:latin typeface="Times New Roman"/>
                <a:ea typeface="新細明體"/>
              </a:rPr>
              <a:t>x</a:t>
            </a:r>
            <a:r>
              <a:rPr lang="en-US" sz="3200" b="0" strike="noStrike" spc="-1" baseline="30000">
                <a:solidFill>
                  <a:srgbClr val="40458C"/>
                </a:solidFill>
                <a:latin typeface="Times New Roman"/>
                <a:ea typeface="新細明體"/>
              </a:rPr>
              <a:t>2</a:t>
            </a:r>
            <a:r>
              <a:rPr lang="en-US" sz="3200" b="0" strike="noStrike" spc="-1">
                <a:solidFill>
                  <a:srgbClr val="40458C"/>
                </a:solidFill>
                <a:latin typeface="Times New Roman"/>
                <a:ea typeface="新細明體"/>
              </a:rPr>
              <a:t>+1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0" name="Picture 5" descr="figure2"/>
          <p:cNvPicPr/>
          <p:nvPr/>
        </p:nvPicPr>
        <p:blipFill>
          <a:blip r:embed="rId2"/>
          <a:srcRect b="9642"/>
          <a:stretch/>
        </p:blipFill>
        <p:spPr>
          <a:xfrm>
            <a:off x="1763640" y="4149720"/>
            <a:ext cx="6279840" cy="2276280"/>
          </a:xfrm>
          <a:prstGeom prst="rect">
            <a:avLst/>
          </a:prstGeom>
          <a:ln w="9525">
            <a:noFill/>
          </a:ln>
        </p:spPr>
      </p:pic>
      <p:sp>
        <p:nvSpPr>
          <p:cNvPr id="641" name="Text Box 6"/>
          <p:cNvSpPr/>
          <p:nvPr/>
        </p:nvSpPr>
        <p:spPr>
          <a:xfrm>
            <a:off x="5159880" y="2060640"/>
            <a:ext cx="3661560" cy="13093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660066"/>
                </a:solidFill>
                <a:latin typeface="Tahoma"/>
                <a:ea typeface="新細明體"/>
              </a:rPr>
              <a:t>specification	representation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660066"/>
                </a:solidFill>
                <a:latin typeface="Tahoma"/>
                <a:ea typeface="新細明體"/>
              </a:rPr>
              <a:t>poly		&lt;start, finish&gt;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660066"/>
                </a:solidFill>
                <a:latin typeface="Tahoma"/>
                <a:ea typeface="新細明體"/>
              </a:rPr>
              <a:t>A		&lt;0,1&gt;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660066"/>
                </a:solidFill>
                <a:latin typeface="Tahoma"/>
                <a:ea typeface="新細明體"/>
              </a:rPr>
              <a:t>B		&lt;2,5&gt;	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Line 10"/>
          <p:cNvSpPr/>
          <p:nvPr/>
        </p:nvSpPr>
        <p:spPr>
          <a:xfrm flipH="1">
            <a:off x="2916000" y="2923920"/>
            <a:ext cx="226080" cy="216072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3" name="Line 11"/>
          <p:cNvSpPr/>
          <p:nvPr/>
        </p:nvSpPr>
        <p:spPr>
          <a:xfrm flipH="1">
            <a:off x="3924000" y="2923920"/>
            <a:ext cx="142920" cy="216072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4" name="Line 12"/>
          <p:cNvSpPr/>
          <p:nvPr/>
        </p:nvSpPr>
        <p:spPr>
          <a:xfrm>
            <a:off x="1834920" y="3357360"/>
            <a:ext cx="2665440" cy="165564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5" name="Line 13"/>
          <p:cNvSpPr/>
          <p:nvPr/>
        </p:nvSpPr>
        <p:spPr>
          <a:xfrm>
            <a:off x="2700000" y="3357360"/>
            <a:ext cx="2665440" cy="165564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6" name="Line 14"/>
          <p:cNvSpPr/>
          <p:nvPr/>
        </p:nvSpPr>
        <p:spPr>
          <a:xfrm>
            <a:off x="3419280" y="3429000"/>
            <a:ext cx="2665440" cy="165564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7" name="Line 15"/>
          <p:cNvSpPr/>
          <p:nvPr/>
        </p:nvSpPr>
        <p:spPr>
          <a:xfrm>
            <a:off x="4066920" y="3429000"/>
            <a:ext cx="2665440" cy="1655640"/>
          </a:xfrm>
          <a:prstGeom prst="line">
            <a:avLst/>
          </a:prstGeom>
          <a:ln w="38100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48" name="Text Box 8"/>
          <p:cNvSpPr/>
          <p:nvPr/>
        </p:nvSpPr>
        <p:spPr>
          <a:xfrm>
            <a:off x="622440" y="1569960"/>
            <a:ext cx="787356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EEB42D"/>
                </a:solidFill>
                <a:latin typeface="Comic Sans MS"/>
                <a:ea typeface="新細明體"/>
              </a:rPr>
              <a:t>storage requirements: start, finish, 2*(finish-start+1)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51AA9A8-8993-34CD-386F-560DB25087FA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FCE735-57DB-A223-BE1F-0F77D4C700CE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91069" y="115920"/>
            <a:ext cx="8490691" cy="716593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7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5435640" y="1438200"/>
            <a:ext cx="3200040" cy="38494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يک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تابع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c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که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دو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چند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جمله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اي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و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B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را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جمع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ميکند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تاD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را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به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دست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آورد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i="1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D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=  </a:t>
            </a:r>
            <a:r>
              <a:rPr lang="en-US" sz="2800" b="0" i="1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A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+ </a:t>
            </a:r>
            <a:r>
              <a:rPr lang="en-US" sz="2800" b="0" i="1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B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651" name="Text Box 7"/>
          <p:cNvSpPr/>
          <p:nvPr/>
        </p:nvSpPr>
        <p:spPr>
          <a:xfrm>
            <a:off x="5537160" y="4208400"/>
            <a:ext cx="3149280" cy="15526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Analysis: </a:t>
            </a:r>
            <a:r>
              <a:rPr lang="en-US" sz="2400" b="0" i="1" strike="noStrike" spc="-1">
                <a:solidFill>
                  <a:srgbClr val="660066"/>
                </a:solidFill>
                <a:latin typeface="Tahoma"/>
                <a:ea typeface="新細明體"/>
              </a:rPr>
              <a:t>O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(</a:t>
            </a:r>
            <a:r>
              <a:rPr lang="en-US" sz="2400" b="0" i="1" strike="noStrike" spc="-1">
                <a:solidFill>
                  <a:srgbClr val="660066"/>
                </a:solidFill>
                <a:latin typeface="Tahoma"/>
                <a:ea typeface="新細明體"/>
              </a:rPr>
              <a:t>n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+</a:t>
            </a:r>
            <a:r>
              <a:rPr lang="en-US" sz="2400" b="0" i="1" strike="noStrike" spc="-1">
                <a:solidFill>
                  <a:srgbClr val="660066"/>
                </a:solidFill>
                <a:latin typeface="Tahoma"/>
                <a:ea typeface="新細明體"/>
              </a:rPr>
              <a:t>m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where </a:t>
            </a:r>
            <a:r>
              <a:rPr lang="en-US" sz="2400" b="0" i="1" strike="noStrike" spc="-1">
                <a:solidFill>
                  <a:srgbClr val="660066"/>
                </a:solidFill>
                <a:latin typeface="Tahoma"/>
                <a:ea typeface="新細明體"/>
              </a:rPr>
              <a:t>n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 </a:t>
            </a:r>
            <a:r>
              <a:rPr lang="en-US" sz="2400" b="0" strike="noStrike" spc="-1">
                <a:solidFill>
                  <a:srgbClr val="EED410"/>
                </a:solidFill>
                <a:latin typeface="Tahoma"/>
                <a:ea typeface="新細明體"/>
              </a:rPr>
              <a:t>(</a:t>
            </a:r>
            <a:r>
              <a:rPr lang="en-US" sz="2400" b="0" i="1" strike="noStrike" spc="-1">
                <a:solidFill>
                  <a:srgbClr val="EED410"/>
                </a:solidFill>
                <a:latin typeface="Tahoma"/>
                <a:ea typeface="新細明體"/>
              </a:rPr>
              <a:t>m</a:t>
            </a:r>
            <a:r>
              <a:rPr lang="en-US" sz="2400" b="0" strike="noStrike" spc="-1">
                <a:solidFill>
                  <a:srgbClr val="EED410"/>
                </a:solidFill>
                <a:latin typeface="Tahoma"/>
                <a:ea typeface="新細明體"/>
              </a:rPr>
              <a:t>)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 is the number of nonzeros in </a:t>
            </a:r>
            <a:r>
              <a:rPr lang="en-US" sz="2400" b="0" i="1" strike="noStrike" spc="-1">
                <a:solidFill>
                  <a:srgbClr val="660066"/>
                </a:solidFill>
                <a:latin typeface="Tahoma"/>
                <a:ea typeface="新細明體"/>
              </a:rPr>
              <a:t>A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 </a:t>
            </a:r>
            <a:r>
              <a:rPr lang="en-US" sz="2400" b="0" strike="noStrike" spc="-1">
                <a:solidFill>
                  <a:srgbClr val="EED410"/>
                </a:solidFill>
                <a:latin typeface="Tahoma"/>
                <a:ea typeface="新細明體"/>
              </a:rPr>
              <a:t>(</a:t>
            </a:r>
            <a:r>
              <a:rPr lang="en-US" sz="2400" b="0" i="1" strike="noStrike" spc="-1">
                <a:solidFill>
                  <a:srgbClr val="EED410"/>
                </a:solidFill>
                <a:latin typeface="Tahoma"/>
                <a:ea typeface="新細明體"/>
              </a:rPr>
              <a:t>B</a:t>
            </a:r>
            <a:r>
              <a:rPr lang="en-US" sz="2400" b="0" strike="noStrike" spc="-1">
                <a:solidFill>
                  <a:srgbClr val="EED410"/>
                </a:solidFill>
                <a:latin typeface="Tahoma"/>
                <a:ea typeface="新細明體"/>
              </a:rPr>
              <a:t>)</a:t>
            </a:r>
            <a:r>
              <a:rPr lang="en-US" sz="2400" b="0" strike="noStrike" spc="-1">
                <a:solidFill>
                  <a:srgbClr val="660066"/>
                </a:solidFill>
                <a:latin typeface="Tahoma"/>
                <a:ea typeface="新細明體"/>
              </a:rPr>
              <a:t>.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2" name="Picture 6" descr="program2"/>
          <p:cNvPicPr/>
          <p:nvPr/>
        </p:nvPicPr>
        <p:blipFill>
          <a:blip r:embed="rId2"/>
          <a:srcRect b="3012"/>
          <a:stretch/>
        </p:blipFill>
        <p:spPr>
          <a:xfrm>
            <a:off x="411120" y="1373040"/>
            <a:ext cx="4667040" cy="5319360"/>
          </a:xfrm>
          <a:prstGeom prst="rect">
            <a:avLst/>
          </a:prstGeom>
          <a:ln w="9525"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DB679A0-3BC3-9147-202D-FA093E98A166}"/>
              </a:ext>
            </a:extLst>
          </p:cNvPr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E80CD6-53E6-1841-20E7-DDA2EEC3CA05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C19F19D-F559-4038-9D7A-177FFD601C0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300251" y="295200"/>
            <a:ext cx="8309869" cy="701087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چند جمله اي </a:t>
            </a:r>
            <a:r>
              <a:rPr lang="en-US" sz="1800" b="1" strike="noStrike" spc="-1" dirty="0">
                <a:solidFill>
                  <a:srgbClr val="FF0000"/>
                </a:solidFill>
                <a:latin typeface="Tahoma"/>
              </a:rPr>
              <a:t>8</a:t>
            </a:r>
            <a:endParaRPr lang="en-US" sz="1800" b="0" strike="noStrike" spc="-1" dirty="0">
              <a:solidFill>
                <a:srgbClr val="40458C"/>
              </a:solidFill>
              <a:latin typeface="Tahoma"/>
            </a:endParaRPr>
          </a:p>
        </p:txBody>
      </p:sp>
      <p:pic>
        <p:nvPicPr>
          <p:cNvPr id="655" name="Picture 4" descr="program2"/>
          <p:cNvPicPr/>
          <p:nvPr/>
        </p:nvPicPr>
        <p:blipFill>
          <a:blip r:embed="rId2"/>
          <a:srcRect b="8987"/>
          <a:stretch/>
        </p:blipFill>
        <p:spPr>
          <a:xfrm>
            <a:off x="1116000" y="1940040"/>
            <a:ext cx="7000560" cy="2619000"/>
          </a:xfrm>
          <a:prstGeom prst="rect">
            <a:avLst/>
          </a:prstGeom>
          <a:ln w="9525"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467A59F-E875-BAC0-546B-CAC2BCE8EA4B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FEE62DF-4CD9-401A-B499-5626FE4236B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287280" y="115920"/>
            <a:ext cx="8532360" cy="11062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trike="noStrike" spc="-1">
                <a:solidFill>
                  <a:srgbClr val="FF0000"/>
                </a:solidFill>
                <a:latin typeface="Tahoma"/>
                <a:cs typeface="Zar"/>
              </a:rPr>
              <a:t>ماتريس اسپارس</a:t>
            </a:r>
            <a:endParaRPr lang="en-US" sz="4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419040" y="1536840"/>
            <a:ext cx="8291160" cy="1472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در رياضيات ، يک ماتريس شامل 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m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D06800"/>
                </a:solidFill>
                <a:latin typeface="Tahoma"/>
                <a:cs typeface="B Nazanin" panose="00000400000000000000" pitchFamily="2" charset="-78"/>
              </a:rPr>
              <a:t>سطر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وn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 smtClean="0">
                <a:solidFill>
                  <a:srgbClr val="D06800"/>
                </a:solidFill>
                <a:latin typeface="Tahoma"/>
                <a:cs typeface="B Nazanin" panose="00000400000000000000" pitchFamily="2" charset="-78"/>
              </a:rPr>
              <a:t>ستون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از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اعضا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باشد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ماتريسي که عناصر صفر آن زياد بوده </a:t>
            </a:r>
            <a:r>
              <a:rPr lang="fa-IR" sz="2800" b="0" strike="noStrike" spc="-1" dirty="0">
                <a:solidFill>
                  <a:srgbClr val="D06800"/>
                </a:solidFill>
                <a:latin typeface="Tahoma"/>
                <a:cs typeface="B Nazanin" panose="00000400000000000000" pitchFamily="2" charset="-78"/>
              </a:rPr>
              <a:t>ماتريس اسپارس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ناميده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شود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.</a:t>
            </a:r>
          </a:p>
        </p:txBody>
      </p:sp>
      <p:pic>
        <p:nvPicPr>
          <p:cNvPr id="659" name="Picture 4" descr="figure2"/>
          <p:cNvPicPr/>
          <p:nvPr/>
        </p:nvPicPr>
        <p:blipFill>
          <a:blip r:embed="rId2"/>
          <a:srcRect b="7181"/>
          <a:stretch/>
        </p:blipFill>
        <p:spPr>
          <a:xfrm>
            <a:off x="684360" y="3567848"/>
            <a:ext cx="6092640" cy="3098520"/>
          </a:xfrm>
          <a:prstGeom prst="rect">
            <a:avLst/>
          </a:prstGeom>
          <a:ln w="9525">
            <a:noFill/>
          </a:ln>
        </p:spPr>
      </p:pic>
      <p:sp>
        <p:nvSpPr>
          <p:cNvPr id="660" name="Text Box 5"/>
          <p:cNvSpPr/>
          <p:nvPr/>
        </p:nvSpPr>
        <p:spPr>
          <a:xfrm>
            <a:off x="2805480" y="5660168"/>
            <a:ext cx="56556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000" b="0" strike="noStrike" spc="-1">
                <a:solidFill>
                  <a:srgbClr val="219797"/>
                </a:solidFill>
                <a:latin typeface="Comic Sans MS"/>
                <a:ea typeface="新細明體"/>
              </a:rPr>
              <a:t>5*3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Text Box 6"/>
          <p:cNvSpPr/>
          <p:nvPr/>
        </p:nvSpPr>
        <p:spPr>
          <a:xfrm>
            <a:off x="6579000" y="5931608"/>
            <a:ext cx="56556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000" b="0" strike="noStrike" spc="-1">
                <a:solidFill>
                  <a:srgbClr val="219797"/>
                </a:solidFill>
                <a:latin typeface="Comic Sans MS"/>
                <a:ea typeface="新細明體"/>
              </a:rPr>
              <a:t>6*6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Text Box 7"/>
          <p:cNvSpPr/>
          <p:nvPr/>
        </p:nvSpPr>
        <p:spPr>
          <a:xfrm>
            <a:off x="2392560" y="6020528"/>
            <a:ext cx="875880" cy="45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400" b="0" strike="noStrike" spc="-1">
                <a:solidFill>
                  <a:srgbClr val="FF3300"/>
                </a:solidFill>
                <a:latin typeface="Comic Sans MS"/>
                <a:ea typeface="新細明體"/>
              </a:rPr>
              <a:t>15/15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Text Box 8"/>
          <p:cNvSpPr/>
          <p:nvPr/>
        </p:nvSpPr>
        <p:spPr>
          <a:xfrm>
            <a:off x="5522040" y="6020528"/>
            <a:ext cx="723600" cy="45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400" b="0" strike="noStrike" spc="-1">
                <a:solidFill>
                  <a:srgbClr val="FF3300"/>
                </a:solidFill>
                <a:latin typeface="Comic Sans MS"/>
                <a:ea typeface="新細明體"/>
              </a:rPr>
              <a:t>8/36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4" name="Group 16"/>
          <p:cNvGrpSpPr/>
          <p:nvPr/>
        </p:nvGrpSpPr>
        <p:grpSpPr>
          <a:xfrm>
            <a:off x="6568920" y="4575848"/>
            <a:ext cx="2561760" cy="760320"/>
            <a:chOff x="6568920" y="4221000"/>
            <a:chExt cx="2561760" cy="760320"/>
          </a:xfrm>
        </p:grpSpPr>
        <p:sp>
          <p:nvSpPr>
            <p:cNvPr id="665" name="Text Box 13"/>
            <p:cNvSpPr/>
            <p:nvPr/>
          </p:nvSpPr>
          <p:spPr>
            <a:xfrm>
              <a:off x="6851520" y="4221000"/>
              <a:ext cx="2147040" cy="455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rtl="1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EED410"/>
                  </a:solidFill>
                  <a:latin typeface="Comic Sans MS"/>
                  <a:ea typeface="新細明體"/>
                </a:rPr>
                <a:t>sparse matrix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6" name="Text Box 14"/>
            <p:cNvSpPr/>
            <p:nvPr/>
          </p:nvSpPr>
          <p:spPr>
            <a:xfrm>
              <a:off x="6721560" y="4525920"/>
              <a:ext cx="2409120" cy="4554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 rtl="1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3300"/>
                  </a:solidFill>
                  <a:latin typeface="Comic Sans MS"/>
                  <a:ea typeface="新細明體"/>
                </a:rPr>
                <a:t>data structure?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" name="Line 15"/>
            <p:cNvSpPr/>
            <p:nvPr/>
          </p:nvSpPr>
          <p:spPr>
            <a:xfrm flipH="1">
              <a:off x="6568920" y="4576680"/>
              <a:ext cx="50472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F95979D-9BDF-466F-80BC-DA8AE46B0C9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591904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ماتريس اسپارس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sldNum" idx="3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118967-FDB1-4E9E-84C0-229D230E51CD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27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1" name="Picture 7" descr="structure2"/>
          <p:cNvPicPr/>
          <p:nvPr/>
        </p:nvPicPr>
        <p:blipFill>
          <a:blip r:embed="rId2"/>
          <a:srcRect b="2983"/>
          <a:stretch/>
        </p:blipFill>
        <p:spPr>
          <a:xfrm>
            <a:off x="95533" y="1023582"/>
            <a:ext cx="6141494" cy="5834417"/>
          </a:xfrm>
          <a:prstGeom prst="rect">
            <a:avLst/>
          </a:prstGeom>
          <a:ln w="9525">
            <a:noFill/>
          </a:ln>
        </p:spPr>
      </p:pic>
      <p:sp>
        <p:nvSpPr>
          <p:cNvPr id="672" name="Rectangle 6"/>
          <p:cNvSpPr/>
          <p:nvPr/>
        </p:nvSpPr>
        <p:spPr>
          <a:xfrm>
            <a:off x="6073254" y="1917720"/>
            <a:ext cx="2449745" cy="181442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  <a:spcBef>
                <a:spcPts val="1400"/>
              </a:spcBef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حداقل اعمال ممکن شامل </a:t>
            </a:r>
            <a:r>
              <a:rPr lang="fa-IR" sz="2800" b="0" strike="noStrike" spc="-1" dirty="0">
                <a:solidFill>
                  <a:srgbClr val="C00000"/>
                </a:solidFill>
                <a:latin typeface="Tahoma"/>
                <a:cs typeface="B Nazanin" panose="00000400000000000000" pitchFamily="2" charset="-78"/>
              </a:rPr>
              <a:t>ايجاد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، </a:t>
            </a:r>
            <a:r>
              <a:rPr lang="fa-IR" sz="2800" b="0" strike="noStrike" spc="-1" dirty="0" smtClean="0">
                <a:solidFill>
                  <a:srgbClr val="C00000"/>
                </a:solidFill>
                <a:latin typeface="Tahoma"/>
                <a:cs typeface="B Nazanin" panose="00000400000000000000" pitchFamily="2" charset="-78"/>
              </a:rPr>
              <a:t>جمع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، </a:t>
            </a:r>
            <a:r>
              <a:rPr lang="fa-IR" sz="2800" b="0" strike="noStrike" spc="-1" dirty="0">
                <a:solidFill>
                  <a:srgbClr val="C00000"/>
                </a:solidFill>
                <a:latin typeface="Tahoma"/>
                <a:cs typeface="B Nazanin" panose="00000400000000000000" pitchFamily="2" charset="-78"/>
              </a:rPr>
              <a:t>ضرب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و </a:t>
            </a:r>
            <a:r>
              <a:rPr lang="fa-IR" sz="2800" b="0" strike="noStrike" spc="-1" dirty="0">
                <a:solidFill>
                  <a:srgbClr val="C00000"/>
                </a:solidFill>
                <a:latin typeface="Tahoma"/>
                <a:cs typeface="B Nazanin" panose="00000400000000000000" pitchFamily="2" charset="-78"/>
              </a:rPr>
              <a:t>ترانهاده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ماتريس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باشد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.</a:t>
            </a:r>
            <a:endParaRPr lang="en-US" sz="2800" b="0" strike="noStrike" spc="-1" dirty="0">
              <a:solidFill>
                <a:srgbClr val="000000"/>
              </a:solidFill>
              <a:latin typeface="Arial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/>
          </p:nvPr>
        </p:nvSpPr>
        <p:spPr>
          <a:xfrm>
            <a:off x="825480" y="1332592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 توان از يک آرايه از سه تايي هاي </a:t>
            </a:r>
            <a:r>
              <a:rPr lang="en-US" sz="2400" b="0" strike="noStrike" spc="-1" dirty="0">
                <a:solidFill>
                  <a:srgbClr val="FF3300"/>
                </a:solidFill>
                <a:latin typeface="Tahoma"/>
                <a:ea typeface="新細明體"/>
                <a:cs typeface="B Nazanin" panose="00000400000000000000" pitchFamily="2" charset="-78"/>
              </a:rPr>
              <a:t>&lt;row, col, value&gt;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براي نمايش يک ماتريس اسپارس استفاده کرد.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769325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ماتريس اسپارس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ftr" idx="37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 type="sldNum" idx="38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1DB8E6-365C-4661-8221-925A6E7A7AD8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28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7" name="Picture 4" descr="figure2"/>
          <p:cNvPicPr/>
          <p:nvPr/>
        </p:nvPicPr>
        <p:blipFill>
          <a:blip r:embed="rId2"/>
          <a:srcRect r="51626" b="6978"/>
          <a:stretch/>
        </p:blipFill>
        <p:spPr>
          <a:xfrm>
            <a:off x="5151600" y="3537000"/>
            <a:ext cx="2731680" cy="2749320"/>
          </a:xfrm>
          <a:prstGeom prst="rect">
            <a:avLst/>
          </a:prstGeom>
          <a:ln w="9525">
            <a:noFill/>
          </a:ln>
        </p:spPr>
      </p:pic>
      <p:pic>
        <p:nvPicPr>
          <p:cNvPr id="678" name="Picture 4" descr="figure2"/>
          <p:cNvPicPr/>
          <p:nvPr/>
        </p:nvPicPr>
        <p:blipFill>
          <a:blip r:embed="rId3"/>
          <a:srcRect l="41087" b="22388"/>
          <a:stretch/>
        </p:blipFill>
        <p:spPr>
          <a:xfrm>
            <a:off x="558720" y="3670200"/>
            <a:ext cx="3454200" cy="2584080"/>
          </a:xfrm>
          <a:prstGeom prst="rect">
            <a:avLst/>
          </a:prstGeom>
          <a:ln w="9525">
            <a:noFill/>
          </a:ln>
        </p:spPr>
      </p:pic>
      <p:sp>
        <p:nvSpPr>
          <p:cNvPr id="679" name="Right Arrow 7"/>
          <p:cNvSpPr/>
          <p:nvPr/>
        </p:nvSpPr>
        <p:spPr>
          <a:xfrm>
            <a:off x="4140360" y="4762440"/>
            <a:ext cx="914040" cy="48852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grpSp>
        <p:nvGrpSpPr>
          <p:cNvPr id="680" name="Group 18"/>
          <p:cNvGrpSpPr/>
          <p:nvPr/>
        </p:nvGrpSpPr>
        <p:grpSpPr>
          <a:xfrm>
            <a:off x="4207320" y="3022560"/>
            <a:ext cx="2714040" cy="1312560"/>
            <a:chOff x="4207320" y="3022560"/>
            <a:chExt cx="2714040" cy="1312560"/>
          </a:xfrm>
        </p:grpSpPr>
        <p:sp>
          <p:nvSpPr>
            <p:cNvPr id="681" name="Line Callout 1 13"/>
            <p:cNvSpPr/>
            <p:nvPr/>
          </p:nvSpPr>
          <p:spPr>
            <a:xfrm>
              <a:off x="6616800" y="4076640"/>
              <a:ext cx="304560" cy="245880"/>
            </a:xfrm>
            <a:prstGeom prst="borderCallout1">
              <a:avLst>
                <a:gd name="adj1" fmla="val 18750"/>
                <a:gd name="adj2" fmla="val -8333"/>
                <a:gd name="adj3" fmla="val -328378"/>
                <a:gd name="adj4" fmla="val -286410"/>
              </a:avLst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grpSp>
          <p:nvGrpSpPr>
            <p:cNvPr id="682" name="Group 16"/>
            <p:cNvGrpSpPr/>
            <p:nvPr/>
          </p:nvGrpSpPr>
          <p:grpSpPr>
            <a:xfrm>
              <a:off x="4207320" y="3022560"/>
              <a:ext cx="2269440" cy="1312560"/>
              <a:chOff x="4207320" y="3022560"/>
              <a:chExt cx="2269440" cy="1312560"/>
            </a:xfrm>
          </p:grpSpPr>
          <p:sp>
            <p:nvSpPr>
              <p:cNvPr id="683" name="Text Box 14"/>
              <p:cNvSpPr/>
              <p:nvPr/>
            </p:nvSpPr>
            <p:spPr>
              <a:xfrm>
                <a:off x="4207320" y="3022560"/>
                <a:ext cx="2089080" cy="36396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r" rtl="1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660066"/>
                    </a:solidFill>
                    <a:latin typeface="Times New Roman"/>
                    <a:ea typeface="新細明體"/>
                  </a:rPr>
                  <a:t># of rows (columns)</a:t>
                </a:r>
                <a:endParaRPr lang="en-US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4" name="Line Callout 1 14"/>
              <p:cNvSpPr/>
              <p:nvPr/>
            </p:nvSpPr>
            <p:spPr>
              <a:xfrm>
                <a:off x="6172200" y="4089240"/>
                <a:ext cx="304560" cy="245880"/>
              </a:xfrm>
              <a:prstGeom prst="borderCallout1">
                <a:avLst>
                  <a:gd name="adj1" fmla="val 18750"/>
                  <a:gd name="adj2" fmla="val -8333"/>
                  <a:gd name="adj3" fmla="val -323220"/>
                  <a:gd name="adj4" fmla="val -353077"/>
                </a:avLst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499"/>
                  </a:spcBef>
                </a:pPr>
                <a:endParaRPr lang="en-US" sz="1000" b="0" strike="noStrike" spc="-1">
                  <a:solidFill>
                    <a:srgbClr val="40458C"/>
                  </a:solidFill>
                  <a:latin typeface="Tahoma"/>
                </a:endParaRPr>
              </a:p>
            </p:txBody>
          </p:sp>
        </p:grpSp>
      </p:grpSp>
      <p:grpSp>
        <p:nvGrpSpPr>
          <p:cNvPr id="685" name="Group 17"/>
          <p:cNvGrpSpPr/>
          <p:nvPr/>
        </p:nvGrpSpPr>
        <p:grpSpPr>
          <a:xfrm>
            <a:off x="6014880" y="2717640"/>
            <a:ext cx="2001960" cy="1617480"/>
            <a:chOff x="6014880" y="2717640"/>
            <a:chExt cx="2001960" cy="1617480"/>
          </a:xfrm>
        </p:grpSpPr>
        <p:sp>
          <p:nvSpPr>
            <p:cNvPr id="686" name="Text Box 15"/>
            <p:cNvSpPr/>
            <p:nvPr/>
          </p:nvSpPr>
          <p:spPr>
            <a:xfrm>
              <a:off x="6014880" y="2717640"/>
              <a:ext cx="2001960" cy="3639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r" rtl="1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660066"/>
                  </a:solidFill>
                  <a:latin typeface="Times New Roman"/>
                  <a:ea typeface="新細明體"/>
                </a:rPr>
                <a:t># of nonzero terms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7" name="Line Callout 1 15"/>
            <p:cNvSpPr/>
            <p:nvPr/>
          </p:nvSpPr>
          <p:spPr>
            <a:xfrm>
              <a:off x="7112160" y="4089240"/>
              <a:ext cx="304560" cy="245880"/>
            </a:xfrm>
            <a:prstGeom prst="borderCallout1">
              <a:avLst>
                <a:gd name="adj1" fmla="val 18750"/>
                <a:gd name="adj2" fmla="val -8333"/>
                <a:gd name="adj3" fmla="val -457328"/>
                <a:gd name="adj4" fmla="val -40577"/>
              </a:avLst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grpSp>
        <p:nvGrpSpPr>
          <p:cNvPr id="688" name="Group 22"/>
          <p:cNvGrpSpPr/>
          <p:nvPr/>
        </p:nvGrpSpPr>
        <p:grpSpPr>
          <a:xfrm>
            <a:off x="1517760" y="2813040"/>
            <a:ext cx="5466960" cy="2915280"/>
            <a:chOff x="1517760" y="2813040"/>
            <a:chExt cx="5466960" cy="2915280"/>
          </a:xfrm>
        </p:grpSpPr>
        <p:sp>
          <p:nvSpPr>
            <p:cNvPr id="689" name="Text Box 7"/>
            <p:cNvSpPr/>
            <p:nvPr/>
          </p:nvSpPr>
          <p:spPr>
            <a:xfrm>
              <a:off x="1517760" y="2813040"/>
              <a:ext cx="2015640" cy="1309320"/>
            </a:xfrm>
            <a:prstGeom prst="rect">
              <a:avLst/>
            </a:prstGeom>
            <a:noFill/>
            <a:ln w="9525">
              <a:solidFill>
                <a:srgbClr val="40458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r" rtl="1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2060"/>
                  </a:solidFill>
                  <a:latin typeface="Tahoma"/>
                  <a:ea typeface="新細明體"/>
                </a:rPr>
                <a:t>row, column in </a:t>
              </a:r>
              <a:r>
                <a:rPr sz="2000"/>
                <a:t/>
              </a:r>
              <a:br>
                <a:rPr sz="2000"/>
              </a:br>
              <a:r>
                <a:rPr lang="en-US" sz="2000" b="0" strike="noStrike" spc="-1">
                  <a:solidFill>
                    <a:srgbClr val="002060"/>
                  </a:solidFill>
                  <a:latin typeface="Tahoma"/>
                  <a:ea typeface="新細明體"/>
                </a:rPr>
                <a:t>ascending order</a:t>
              </a:r>
              <a:endParaRPr lang="en-US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0" name="Line Callout 2 21"/>
            <p:cNvSpPr/>
            <p:nvPr/>
          </p:nvSpPr>
          <p:spPr>
            <a:xfrm>
              <a:off x="6108840" y="4408920"/>
              <a:ext cx="875880" cy="131940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9785"/>
                <a:gd name="adj6" fmla="val -293044"/>
              </a:avLst>
            </a:prstGeom>
            <a:solidFill>
              <a:srgbClr val="66FFFF">
                <a:alpha val="44000"/>
              </a:srgbClr>
            </a:solidFill>
            <a:ln w="38100">
              <a:solidFill>
                <a:srgbClr val="40458C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endParaRPr lang="en-US" sz="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endParaRPr lang="en-US" sz="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endParaRPr lang="en-US" sz="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endParaRPr lang="en-US" sz="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endParaRPr lang="en-US" sz="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499"/>
                </a:spcBef>
              </a:pPr>
              <a:endParaRPr lang="en-US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1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21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 additive="repl">
                                        <p:cTn id="26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ماتريس اسپارس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3200" b="0" strike="noStrike" spc="-1">
                <a:solidFill>
                  <a:srgbClr val="0034DC"/>
                </a:solidFill>
                <a:latin typeface="Tahoma"/>
                <a:cs typeface="Zar"/>
              </a:rPr>
              <a:t>پياده سازي </a:t>
            </a:r>
            <a:r>
              <a:rPr lang="en-US" sz="3200" b="0" i="1" strike="noStrike" spc="-1">
                <a:solidFill>
                  <a:srgbClr val="0034DC"/>
                </a:solidFill>
                <a:latin typeface="Tahoma"/>
                <a:ea typeface="新細明體"/>
              </a:rPr>
              <a:t>Create</a:t>
            </a:r>
            <a:r>
              <a:rPr lang="en-US" sz="3200" b="0" strike="noStrike" spc="-1">
                <a:solidFill>
                  <a:srgbClr val="0034DC"/>
                </a:solidFill>
                <a:latin typeface="Tahoma"/>
                <a:ea typeface="新細明體"/>
              </a:rPr>
              <a:t> operation</a:t>
            </a:r>
            <a:endParaRPr lang="en-US" sz="3200" b="0" strike="noStrike" spc="-1">
              <a:solidFill>
                <a:srgbClr val="0034DC"/>
              </a:solidFill>
              <a:latin typeface="Tahoma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ftr" idx="39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sldNum" idx="40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5FC680-0084-499F-9049-E2F0A7B71E54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29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95" name="Picture 4" descr="p68create"/>
          <p:cNvPicPr/>
          <p:nvPr/>
        </p:nvPicPr>
        <p:blipFill>
          <a:blip r:embed="rId2"/>
          <a:stretch/>
        </p:blipFill>
        <p:spPr>
          <a:xfrm>
            <a:off x="878040" y="2857680"/>
            <a:ext cx="7416360" cy="238104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Data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00752"/>
            <a:ext cx="8677701" cy="5804848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fa-IR" altLang="en-US" sz="2400" dirty="0" smtClean="0"/>
              <a:t>ياد آوري: هر برنامه کامپيوتري روي چند “داده” کار مي کند و به اين منظور از چند الگوريتم استفاده مي کند.</a:t>
            </a:r>
          </a:p>
          <a:p>
            <a:pPr marL="533400" indent="-533400" eaLnBrk="1" hangingPunct="1">
              <a:lnSpc>
                <a:spcPct val="80000"/>
              </a:lnSpc>
            </a:pPr>
            <a:endParaRPr lang="fa-IR" altLang="en-US" sz="2400" dirty="0" smtClean="0"/>
          </a:p>
          <a:p>
            <a:pPr marL="533400" indent="-533400" eaLnBrk="1" hangingPunct="1">
              <a:lnSpc>
                <a:spcPct val="80000"/>
              </a:lnSpc>
            </a:pPr>
            <a:r>
              <a:rPr lang="fa-IR" altLang="en-US" sz="2400" dirty="0" smtClean="0"/>
              <a:t>داده هاي مورد استفاده، انواع مختلفي دارند: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fa-IR" altLang="en-US" sz="2000" dirty="0" smtClean="0"/>
              <a:t> </a:t>
            </a:r>
            <a:r>
              <a:rPr lang="en-US" altLang="en-US" sz="2000" dirty="0" err="1" smtClean="0">
                <a:solidFill>
                  <a:schemeClr val="tx2"/>
                </a:solidFill>
                <a:latin typeface="Verdana" pitchFamily="34" charset="0"/>
              </a:rPr>
              <a:t>int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chemeClr val="tx2"/>
                </a:solidFill>
                <a:latin typeface="Verdana" pitchFamily="34" charset="0"/>
              </a:rPr>
              <a:t>boolean</a:t>
            </a:r>
            <a:r>
              <a:rPr lang="en-US" altLang="en-US" sz="2000" dirty="0" smtClean="0"/>
              <a:t>, </a:t>
            </a:r>
            <a:r>
              <a:rPr lang="en-US" altLang="en-US" sz="2000" dirty="0" smtClean="0">
                <a:solidFill>
                  <a:schemeClr val="tx2"/>
                </a:solidFill>
                <a:latin typeface="Verdana" pitchFamily="34" charset="0"/>
              </a:rPr>
              <a:t>String</a:t>
            </a:r>
            <a:r>
              <a:rPr lang="en-US" altLang="en-US" sz="2000" dirty="0" smtClean="0"/>
              <a:t>,</a:t>
            </a:r>
            <a:r>
              <a:rPr lang="en-US" altLang="en-US" sz="2000" dirty="0" smtClean="0">
                <a:solidFill>
                  <a:schemeClr val="tx2"/>
                </a:solidFill>
              </a:rPr>
              <a:t> …</a:t>
            </a:r>
            <a:endParaRPr lang="fa-IR" altLang="en-US" sz="2000" dirty="0" smtClean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80000"/>
              </a:lnSpc>
            </a:pPr>
            <a:r>
              <a:rPr lang="fa-IR" altLang="en-US" sz="2000" dirty="0" smtClean="0">
                <a:solidFill>
                  <a:schemeClr val="tx2"/>
                </a:solidFill>
              </a:rPr>
              <a:t>نوع داده</a:t>
            </a:r>
            <a:r>
              <a:rPr lang="fa-IR" altLang="en-US" sz="2000" dirty="0" smtClean="0"/>
              <a:t> بيانگر </a:t>
            </a:r>
            <a:r>
              <a:rPr lang="fa-IR" altLang="en-US" sz="2000" dirty="0" smtClean="0">
                <a:solidFill>
                  <a:schemeClr val="tx2"/>
                </a:solidFill>
              </a:rPr>
              <a:t>مقادير ممكن</a:t>
            </a:r>
            <a:r>
              <a:rPr lang="fa-IR" altLang="en-US" sz="2000" dirty="0" smtClean="0"/>
              <a:t> براي داده است:</a:t>
            </a:r>
          </a:p>
          <a:p>
            <a:pPr marL="1295400" lvl="2" indent="-381000" eaLnBrk="1" hangingPunct="1">
              <a:lnSpc>
                <a:spcPct val="80000"/>
              </a:lnSpc>
            </a:pPr>
            <a:r>
              <a:rPr lang="en-US" altLang="en-US" sz="1800" dirty="0" smtClean="0"/>
              <a:t> </a:t>
            </a:r>
            <a:r>
              <a:rPr lang="en-US" altLang="en-US" sz="1800" dirty="0" smtClean="0">
                <a:solidFill>
                  <a:schemeClr val="tx2"/>
                </a:solidFill>
              </a:rPr>
              <a:t>{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...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-2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-1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0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1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2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...</a:t>
            </a:r>
            <a:r>
              <a:rPr lang="en-US" altLang="en-US" sz="1800" dirty="0" smtClean="0">
                <a:solidFill>
                  <a:schemeClr val="tx2"/>
                </a:solidFill>
              </a:rPr>
              <a:t>}, {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true</a:t>
            </a:r>
            <a:r>
              <a:rPr lang="en-US" altLang="en-US" sz="1800" dirty="0" smtClean="0">
                <a:solidFill>
                  <a:schemeClr val="tx2"/>
                </a:solidFill>
              </a:rPr>
              <a:t>, </a:t>
            </a:r>
            <a:r>
              <a:rPr lang="en-US" altLang="en-US" sz="1800" dirty="0" smtClean="0">
                <a:solidFill>
                  <a:schemeClr val="tx2"/>
                </a:solidFill>
                <a:latin typeface="Verdana" pitchFamily="34" charset="0"/>
              </a:rPr>
              <a:t>false</a:t>
            </a:r>
            <a:r>
              <a:rPr lang="en-US" altLang="en-US" sz="1800" dirty="0" smtClean="0"/>
              <a:t>}	</a:t>
            </a:r>
          </a:p>
          <a:p>
            <a:pPr marL="533400" indent="-533400" eaLnBrk="1" hangingPunct="1">
              <a:lnSpc>
                <a:spcPct val="80000"/>
              </a:lnSpc>
            </a:pPr>
            <a:endParaRPr lang="fa-IR" altLang="en-US" sz="2400" dirty="0" smtClean="0"/>
          </a:p>
          <a:p>
            <a:pPr marL="533400" indent="-533400" eaLnBrk="1" hangingPunct="1">
              <a:lnSpc>
                <a:spcPct val="80000"/>
              </a:lnSpc>
            </a:pPr>
            <a:r>
              <a:rPr lang="fa-IR" altLang="en-US" sz="2400" dirty="0" smtClean="0"/>
              <a:t>با تعيين نوع داده برخي از زبانها مي توانند خطاهاي استفاده از آنها در برنامه را كشف كنند: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000" dirty="0" smtClean="0"/>
              <a:t>Type checking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fa-IR" altLang="en-US" sz="2000" dirty="0" smtClean="0"/>
              <a:t>برخي از اعمال تنها روي انواع خاصي از داده ها قابل استفاده هستند</a:t>
            </a:r>
            <a:endParaRPr lang="en-US" altLang="en-US" sz="2000" dirty="0" smtClean="0"/>
          </a:p>
          <a:p>
            <a:pPr marL="533400" indent="-533400" eaLnBrk="1" hangingPunct="1">
              <a:lnSpc>
                <a:spcPct val="80000"/>
              </a:lnSpc>
            </a:pPr>
            <a:endParaRPr lang="fa-IR" altLang="en-US" sz="2400" dirty="0" smtClean="0"/>
          </a:p>
          <a:p>
            <a:pPr marL="533400" indent="-533400" eaLnBrk="1" hangingPunct="1">
              <a:lnSpc>
                <a:spcPct val="80000"/>
              </a:lnSpc>
            </a:pPr>
            <a:r>
              <a:rPr lang="fa-IR" altLang="en-US" sz="2400" dirty="0" smtClean="0"/>
              <a:t>تعيين نوع داده، نحوه نمايش داخلي آن را نيز تعيين مي كند: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fa-IR" altLang="en-US" sz="2000" dirty="0" smtClean="0"/>
              <a:t>ميزان و نحوه مديريت حافظه مورد استفاده نوع </a:t>
            </a:r>
            <a:r>
              <a:rPr lang="en-US" altLang="en-US" sz="2000" dirty="0" smtClean="0"/>
              <a:t>String</a:t>
            </a:r>
            <a:r>
              <a:rPr lang="fa-IR" altLang="en-US" sz="2000" dirty="0" smtClean="0"/>
              <a:t> </a:t>
            </a:r>
            <a:r>
              <a:rPr lang="en-US" altLang="en-US" sz="2000" dirty="0" smtClean="0"/>
              <a:t> </a:t>
            </a:r>
            <a:r>
              <a:rPr lang="fa-IR" altLang="en-US" sz="2000" dirty="0" smtClean="0"/>
              <a:t>با نوع </a:t>
            </a:r>
            <a:r>
              <a:rPr lang="en-US" altLang="en-US" sz="2000" dirty="0" smtClean="0"/>
              <a:t>Boolean</a:t>
            </a:r>
            <a:r>
              <a:rPr lang="fa-IR" altLang="en-US" sz="2000" dirty="0" smtClean="0"/>
              <a:t> متفاوت است</a:t>
            </a:r>
          </a:p>
        </p:txBody>
      </p:sp>
    </p:spTree>
    <p:extLst>
      <p:ext uri="{BB962C8B-B14F-4D97-AF65-F5344CB8AC3E}">
        <p14:creationId xmlns:p14="http://schemas.microsoft.com/office/powerpoint/2010/main" val="5279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701087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ترانهاده يک ماتريس اسپارس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191069" y="1154480"/>
            <a:ext cx="8419051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5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براي پيدا نمودن ترانهاده يک ماتريس بايد جاي سطرها و ستون ها را عوض کرد بدين مفهوم که هر عنصر 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][j]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در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ماتريس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اوليه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به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عنصرb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[j][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در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ماتريس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ترانهاده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تبديل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شو</a:t>
            </a:r>
            <a:r>
              <a:rPr lang="fa-IR" sz="2400" b="0" strike="noStrike" spc="-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د.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lnSpc>
                <a:spcPct val="150000"/>
              </a:lnSpc>
              <a:spcBef>
                <a:spcPts val="641"/>
              </a:spcBef>
              <a:buNone/>
            </a:pPr>
            <a:endParaRPr lang="en-US" sz="36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699" name="PlaceHolder 4"/>
          <p:cNvSpPr>
            <a:spLocks noGrp="1"/>
          </p:cNvSpPr>
          <p:nvPr>
            <p:ph type="sldNum" idx="42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9F7F24-A149-42F1-8AC1-E6813AD95D15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30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00" name="Picture 4" descr="figure2"/>
          <p:cNvPicPr/>
          <p:nvPr/>
        </p:nvPicPr>
        <p:blipFill>
          <a:blip r:embed="rId2"/>
          <a:srcRect b="6714"/>
          <a:stretch/>
        </p:blipFill>
        <p:spPr>
          <a:xfrm>
            <a:off x="1573200" y="3433936"/>
            <a:ext cx="6095520" cy="297612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ترانهاده يک ماتريس اسپارس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368280" y="1413000"/>
            <a:ext cx="8559360" cy="4974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89500"/>
          </a:bodyPr>
          <a:lstStyle/>
          <a:p>
            <a:pPr marL="658440" lvl="1" indent="-25308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For each </a:t>
            </a:r>
            <a:r>
              <a:rPr lang="en-US" sz="2400" b="0" strike="noStrike" spc="-1" dirty="0">
                <a:solidFill>
                  <a:srgbClr val="FF3300"/>
                </a:solidFill>
                <a:latin typeface="Tahoma"/>
              </a:rPr>
              <a:t>row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endParaRPr lang="en-US" sz="2400" b="0" strike="noStrike" spc="-1" dirty="0">
              <a:solidFill>
                <a:srgbClr val="40458C"/>
              </a:solidFill>
              <a:latin typeface="Tahoma"/>
            </a:endParaRPr>
          </a:p>
          <a:p>
            <a:pPr marL="1013040" lvl="2" indent="-20232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</a:rPr>
              <a:t>take element &lt;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ahoma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</a:rPr>
              <a:t>, j, value&gt; and store it in element &lt;j, </a:t>
            </a:r>
            <a:r>
              <a:rPr lang="en-US" sz="2000" b="0" strike="noStrike" spc="-1" dirty="0" err="1">
                <a:solidFill>
                  <a:srgbClr val="40458C"/>
                </a:solidFill>
                <a:latin typeface="Tahoma"/>
              </a:rPr>
              <a:t>i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</a:rPr>
              <a:t>, value&gt; of the transpose.</a:t>
            </a:r>
          </a:p>
          <a:p>
            <a:pPr marL="1013040" lvl="2" indent="-202320">
              <a:lnSpc>
                <a:spcPct val="100000"/>
              </a:lnSpc>
              <a:spcBef>
                <a:spcPts val="51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6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difficulty: where to put &lt;j, </a:t>
            </a:r>
            <a:r>
              <a:rPr lang="en-US" sz="2600" b="0" strike="noStrike" spc="-1" dirty="0" err="1">
                <a:solidFill>
                  <a:srgbClr val="EEB42D"/>
                </a:solidFill>
                <a:latin typeface="Comic Sans MS"/>
                <a:ea typeface="Arial Unicode MS"/>
              </a:rPr>
              <a:t>i</a:t>
            </a:r>
            <a:r>
              <a:rPr lang="en-US" sz="26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, value&gt;</a:t>
            </a:r>
            <a:r>
              <a:rPr sz="2000" dirty="0"/>
              <a:t/>
            </a:r>
            <a:br>
              <a:rPr sz="2000" dirty="0"/>
            </a:b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15)  ====&gt;  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15)</a:t>
            </a:r>
            <a:r>
              <a:rPr sz="2000" dirty="0"/>
              <a:t/>
            </a:r>
            <a:br>
              <a:rPr sz="2000" dirty="0"/>
            </a:b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3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22)  ====&gt;  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3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22)</a:t>
            </a:r>
            <a:r>
              <a:rPr sz="2000" dirty="0"/>
              <a:t/>
            </a:r>
            <a:br>
              <a:rPr sz="2000" dirty="0"/>
            </a:b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5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-15) ====&gt;  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5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0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-15)</a:t>
            </a:r>
            <a:r>
              <a:rPr sz="2000" dirty="0"/>
              <a:t/>
            </a:r>
            <a:br>
              <a:rPr sz="2000" dirty="0"/>
            </a:b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11)  ====&gt;  (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</a:t>
            </a:r>
            <a:r>
              <a:rPr lang="en-US" sz="20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1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, 11)</a:t>
            </a:r>
            <a:r>
              <a:rPr sz="2000" dirty="0"/>
              <a:t/>
            </a:r>
            <a:br>
              <a:rPr sz="2000" dirty="0"/>
            </a:br>
            <a:r>
              <a:rPr lang="en-US" sz="2000" b="0" strike="noStrike" spc="-1" dirty="0">
                <a:solidFill>
                  <a:srgbClr val="40458C"/>
                </a:solidFill>
                <a:latin typeface="Tahoma"/>
              </a:rPr>
              <a:t> </a:t>
            </a:r>
          </a:p>
          <a:p>
            <a:pPr marL="658440" lvl="1" indent="-25308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400" b="0" strike="noStrike" spc="-1" dirty="0">
                <a:solidFill>
                  <a:srgbClr val="000000"/>
                </a:solidFill>
                <a:latin typeface="Tahoma"/>
                <a:ea typeface="Arial Unicode MS"/>
              </a:rPr>
              <a:t>For all elements in </a:t>
            </a:r>
            <a:r>
              <a:rPr lang="en-US" sz="2400" b="0" strike="noStrike" spc="-1" dirty="0">
                <a:solidFill>
                  <a:srgbClr val="FF3300"/>
                </a:solidFill>
                <a:latin typeface="Tahoma"/>
                <a:ea typeface="Arial Unicode MS"/>
              </a:rPr>
              <a:t>column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ea typeface="Arial Unicode MS"/>
              </a:rPr>
              <a:t> j, </a:t>
            </a:r>
            <a:endParaRPr lang="en-US" sz="2400" b="0" strike="noStrike" spc="-1" dirty="0">
              <a:solidFill>
                <a:srgbClr val="40458C"/>
              </a:solidFill>
              <a:latin typeface="Tahoma"/>
            </a:endParaRPr>
          </a:p>
          <a:p>
            <a:pPr marL="1013040" lvl="2" indent="-202320">
              <a:lnSpc>
                <a:spcPct val="100000"/>
              </a:lnSpc>
              <a:spcBef>
                <a:spcPts val="400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place element </a:t>
            </a:r>
            <a:r>
              <a:rPr lang="en-US" sz="2000" b="0" strike="noStrike" spc="-1" dirty="0">
                <a:solidFill>
                  <a:srgbClr val="FF0000"/>
                </a:solidFill>
                <a:latin typeface="Tahoma"/>
                <a:ea typeface="Arial Unicode MS"/>
              </a:rPr>
              <a:t>&lt;</a:t>
            </a:r>
            <a:r>
              <a:rPr lang="en-US" sz="2000" b="0" strike="noStrike" spc="-1" dirty="0" err="1">
                <a:solidFill>
                  <a:srgbClr val="FF0000"/>
                </a:solidFill>
                <a:latin typeface="Tahoma"/>
                <a:ea typeface="Arial Unicode MS"/>
              </a:rPr>
              <a:t>i</a:t>
            </a:r>
            <a:r>
              <a:rPr lang="en-US" sz="2000" b="0" strike="noStrike" spc="-1" dirty="0">
                <a:solidFill>
                  <a:srgbClr val="FF0000"/>
                </a:solidFill>
                <a:latin typeface="Tahoma"/>
                <a:ea typeface="Arial Unicode MS"/>
              </a:rPr>
              <a:t>, j, value&gt;</a:t>
            </a:r>
            <a:r>
              <a:rPr lang="en-US" sz="2000" b="0" strike="noStrike" spc="-1" dirty="0">
                <a:solidFill>
                  <a:srgbClr val="40458C"/>
                </a:solidFill>
                <a:latin typeface="Tahoma"/>
                <a:ea typeface="Arial Unicode MS"/>
              </a:rPr>
              <a:t> in element </a:t>
            </a:r>
            <a:r>
              <a:rPr lang="en-US" sz="2000" b="0" strike="noStrike" spc="-1" dirty="0">
                <a:solidFill>
                  <a:srgbClr val="FF0000"/>
                </a:solidFill>
                <a:latin typeface="Tahoma"/>
                <a:ea typeface="Arial Unicode MS"/>
              </a:rPr>
              <a:t>&lt;j, </a:t>
            </a:r>
            <a:r>
              <a:rPr lang="en-US" sz="2000" b="0" strike="noStrike" spc="-1" dirty="0" err="1">
                <a:solidFill>
                  <a:srgbClr val="FF0000"/>
                </a:solidFill>
                <a:latin typeface="Tahoma"/>
                <a:ea typeface="Arial Unicode MS"/>
              </a:rPr>
              <a:t>i</a:t>
            </a:r>
            <a:r>
              <a:rPr lang="en-US" sz="2000" b="0" strike="noStrike" spc="-1" dirty="0">
                <a:solidFill>
                  <a:srgbClr val="FF0000"/>
                </a:solidFill>
                <a:latin typeface="Tahoma"/>
                <a:ea typeface="Arial Unicode MS"/>
              </a:rPr>
              <a:t>, value&gt;</a:t>
            </a:r>
            <a:endParaRPr lang="en-US" sz="2000" b="0" strike="noStrike" spc="-1" dirty="0">
              <a:solidFill>
                <a:srgbClr val="40458C"/>
              </a:solidFill>
              <a:latin typeface="Tahoma"/>
            </a:endParaRPr>
          </a:p>
          <a:p>
            <a:pPr marL="1013040" lvl="2" indent="-202320" algn="r" rtl="1">
              <a:lnSpc>
                <a:spcPct val="100000"/>
              </a:lnSpc>
              <a:spcBef>
                <a:spcPts val="51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600" b="0" strike="noStrike" spc="-1" dirty="0">
                <a:solidFill>
                  <a:srgbClr val="40458C"/>
                </a:solidFill>
                <a:latin typeface="Tahoma"/>
                <a:cs typeface="B Nazanin" panose="00000400000000000000" pitchFamily="2" charset="-78"/>
              </a:rPr>
              <a:t>الگوريتم بيان شده نشان مي دهد که بايد تمام عناصر در 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cs typeface="B Nazanin" panose="00000400000000000000" pitchFamily="2" charset="-78"/>
              </a:rPr>
              <a:t>ستون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0 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را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پيدا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و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آنها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را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در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سطر0 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ذخيره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کرد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همچنين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تمام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عناصر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ستون1 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را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پيدا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و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در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سطر1 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قرار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داد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و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همين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فرآيند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را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ادامه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داد</a:t>
            </a:r>
            <a:r>
              <a:rPr lang="fa-IR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. </a:t>
            </a:r>
            <a:r>
              <a:rPr lang="en-US" sz="2600" b="0" strike="noStrike" spc="-1" dirty="0" err="1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از</a:t>
            </a:r>
            <a:r>
              <a:rPr lang="en-US" sz="2600" b="0" strike="noStrike" spc="-1" dirty="0" smtClean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آنجا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که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ماتريس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اوليه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سطري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بوده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لذا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ستون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هاي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داخل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هر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سطر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از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ماتريس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ترانهاده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نيز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به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صورت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صعودي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مرتب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مي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</a:t>
            </a:r>
            <a:r>
              <a:rPr lang="en-US" sz="2600" b="0" strike="noStrike" spc="-1" dirty="0" err="1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شود</a:t>
            </a:r>
            <a:r>
              <a:rPr lang="en-US" sz="2600" b="0" strike="noStrike" spc="-1" dirty="0">
                <a:solidFill>
                  <a:srgbClr val="40458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.</a:t>
            </a:r>
            <a:endParaRPr lang="en-US" sz="26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D04B089-9B46-D4A5-8C56-C0A2529F6773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F139A3E-35F9-677F-3E35-8CC78584AC5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4" descr="program2"/>
          <p:cNvPicPr/>
          <p:nvPr/>
        </p:nvPicPr>
        <p:blipFill>
          <a:blip r:embed="rId3"/>
          <a:srcRect b="4909"/>
          <a:stretch/>
        </p:blipFill>
        <p:spPr>
          <a:xfrm>
            <a:off x="2340000" y="981000"/>
            <a:ext cx="6624360" cy="5406840"/>
          </a:xfrm>
          <a:prstGeom prst="rect">
            <a:avLst/>
          </a:prstGeom>
          <a:ln w="9525">
            <a:noFill/>
          </a:ln>
        </p:spPr>
      </p:pic>
      <p:sp>
        <p:nvSpPr>
          <p:cNvPr id="723" name="Text Box 6"/>
          <p:cNvSpPr/>
          <p:nvPr/>
        </p:nvSpPr>
        <p:spPr>
          <a:xfrm>
            <a:off x="396720" y="385920"/>
            <a:ext cx="3666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EB42D"/>
                </a:solidFill>
                <a:latin typeface="Comic Sans MS"/>
                <a:ea typeface="Arial Unicode MS"/>
              </a:rPr>
              <a:t>EX: A[6][6] transpose to B[6][6]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Text Box 15"/>
          <p:cNvSpPr/>
          <p:nvPr/>
        </p:nvSpPr>
        <p:spPr>
          <a:xfrm>
            <a:off x="6588000" y="2708280"/>
            <a:ext cx="2410920" cy="6382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Set Up row &amp; column in B[6][6]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Text Box 17"/>
          <p:cNvSpPr/>
          <p:nvPr/>
        </p:nvSpPr>
        <p:spPr>
          <a:xfrm>
            <a:off x="217440" y="4284720"/>
            <a:ext cx="21078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Tahoma"/>
                <a:ea typeface="新細明體"/>
              </a:rPr>
              <a:t>Row Col Value</a:t>
            </a:r>
            <a:r>
              <a:rPr lang="en-US" sz="1800" b="1" strike="noStrike" spc="-1">
                <a:solidFill>
                  <a:srgbClr val="40458C"/>
                </a:solidFill>
                <a:latin typeface="Tahoma"/>
                <a:ea typeface="新細明體"/>
              </a:rPr>
              <a:t>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Text Box 18"/>
          <p:cNvSpPr/>
          <p:nvPr/>
        </p:nvSpPr>
        <p:spPr>
          <a:xfrm>
            <a:off x="142560" y="4653000"/>
            <a:ext cx="16380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0     6      6     8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Line 25"/>
          <p:cNvSpPr/>
          <p:nvPr/>
        </p:nvSpPr>
        <p:spPr>
          <a:xfrm>
            <a:off x="2411280" y="386064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28" name="Rectangle 26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9" name="Group 37"/>
          <p:cNvGrpSpPr/>
          <p:nvPr/>
        </p:nvGrpSpPr>
        <p:grpSpPr>
          <a:xfrm>
            <a:off x="3152520" y="4652640"/>
            <a:ext cx="195480" cy="792720"/>
            <a:chOff x="3152520" y="4652640"/>
            <a:chExt cx="195480" cy="792720"/>
          </a:xfrm>
        </p:grpSpPr>
        <p:sp>
          <p:nvSpPr>
            <p:cNvPr id="730" name="Line 34"/>
            <p:cNvSpPr/>
            <p:nvPr/>
          </p:nvSpPr>
          <p:spPr>
            <a:xfrm>
              <a:off x="3152520" y="4652640"/>
              <a:ext cx="195480" cy="36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31" name="Line 35"/>
            <p:cNvSpPr/>
            <p:nvPr/>
          </p:nvSpPr>
          <p:spPr>
            <a:xfrm>
              <a:off x="3152520" y="4652640"/>
              <a:ext cx="360" cy="79236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32" name="Line 36"/>
            <p:cNvSpPr/>
            <p:nvPr/>
          </p:nvSpPr>
          <p:spPr>
            <a:xfrm>
              <a:off x="3152520" y="5445000"/>
              <a:ext cx="195480" cy="36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733" name="Text Box 40"/>
          <p:cNvSpPr/>
          <p:nvPr/>
        </p:nvSpPr>
        <p:spPr>
          <a:xfrm>
            <a:off x="81360" y="4921200"/>
            <a:ext cx="182412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1      0      0     15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Picture 41"/>
          <p:cNvPicPr/>
          <p:nvPr/>
        </p:nvPicPr>
        <p:blipFill>
          <a:blip r:embed="rId4"/>
          <a:stretch/>
        </p:blipFill>
        <p:spPr>
          <a:xfrm>
            <a:off x="108000" y="1484280"/>
            <a:ext cx="2160360" cy="2580840"/>
          </a:xfrm>
          <a:prstGeom prst="rect">
            <a:avLst/>
          </a:prstGeom>
          <a:ln w="9525">
            <a:solidFill>
              <a:srgbClr val="FF0000"/>
            </a:solidFill>
            <a:miter/>
          </a:ln>
        </p:spPr>
      </p:pic>
      <p:sp>
        <p:nvSpPr>
          <p:cNvPr id="735" name="Text Box 49"/>
          <p:cNvSpPr/>
          <p:nvPr/>
        </p:nvSpPr>
        <p:spPr>
          <a:xfrm>
            <a:off x="68760" y="5202360"/>
            <a:ext cx="182412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EEB42D"/>
                </a:solidFill>
                <a:latin typeface="Comic Sans MS"/>
                <a:ea typeface="Arial Unicode MS"/>
              </a:rPr>
              <a:t>2      0      4     91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Text Box 55"/>
          <p:cNvSpPr/>
          <p:nvPr/>
        </p:nvSpPr>
        <p:spPr>
          <a:xfrm>
            <a:off x="34920" y="5491080"/>
            <a:ext cx="188352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B42D"/>
                </a:solidFill>
                <a:latin typeface="Comic Sans MS"/>
                <a:ea typeface="Arial Unicode MS"/>
              </a:rPr>
              <a:t>3      1       1     11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Text Box 70"/>
          <p:cNvSpPr/>
          <p:nvPr/>
        </p:nvSpPr>
        <p:spPr>
          <a:xfrm>
            <a:off x="5200560" y="5611680"/>
            <a:ext cx="183960" cy="366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  <a:ea typeface="新細明體"/>
            </a:endParaRPr>
          </a:p>
        </p:txBody>
      </p:sp>
      <p:sp>
        <p:nvSpPr>
          <p:cNvPr id="738" name="Text Box 71"/>
          <p:cNvSpPr/>
          <p:nvPr/>
        </p:nvSpPr>
        <p:spPr>
          <a:xfrm>
            <a:off x="7316640" y="5937120"/>
            <a:ext cx="148716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And So on…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Text Box 72"/>
          <p:cNvSpPr/>
          <p:nvPr/>
        </p:nvSpPr>
        <p:spPr>
          <a:xfrm>
            <a:off x="179280" y="836640"/>
            <a:ext cx="2231640" cy="8506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ahoma"/>
                <a:ea typeface="新細明體"/>
              </a:rPr>
              <a:t>Matrix A</a:t>
            </a:r>
            <a:r>
              <a:rPr lang="en-US" sz="1800" b="0" strike="noStrike" spc="-1">
                <a:solidFill>
                  <a:srgbClr val="40458C"/>
                </a:solidFill>
                <a:latin typeface="Tahoma"/>
                <a:ea typeface="新細明體"/>
              </a:rPr>
              <a:t>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40458C"/>
                </a:solidFill>
                <a:latin typeface="Tahoma"/>
                <a:ea typeface="新細明體"/>
              </a:rPr>
              <a:t>        </a:t>
            </a:r>
            <a:r>
              <a:rPr lang="en-US" sz="1600" b="1" strike="noStrike" spc="-1">
                <a:solidFill>
                  <a:srgbClr val="FF0000"/>
                </a:solidFill>
                <a:latin typeface="Tahoma"/>
                <a:ea typeface="新細明體"/>
              </a:rPr>
              <a:t>Row Col Value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0" name="Group 77"/>
          <p:cNvGrpSpPr/>
          <p:nvPr/>
        </p:nvGrpSpPr>
        <p:grpSpPr>
          <a:xfrm>
            <a:off x="5364000" y="1989000"/>
            <a:ext cx="720720" cy="864000"/>
            <a:chOff x="5364000" y="1989000"/>
            <a:chExt cx="720720" cy="864000"/>
          </a:xfrm>
        </p:grpSpPr>
        <p:sp>
          <p:nvSpPr>
            <p:cNvPr id="741" name="Line 73"/>
            <p:cNvSpPr/>
            <p:nvPr/>
          </p:nvSpPr>
          <p:spPr>
            <a:xfrm>
              <a:off x="5364000" y="1989000"/>
              <a:ext cx="360360" cy="360"/>
            </a:xfrm>
            <a:prstGeom prst="line">
              <a:avLst/>
            </a:prstGeom>
            <a:ln w="9525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42" name="Line 74"/>
            <p:cNvSpPr/>
            <p:nvPr/>
          </p:nvSpPr>
          <p:spPr>
            <a:xfrm>
              <a:off x="5435280" y="2852640"/>
              <a:ext cx="287640" cy="360"/>
            </a:xfrm>
            <a:prstGeom prst="line">
              <a:avLst/>
            </a:prstGeom>
            <a:ln w="9525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43" name="Line 75"/>
            <p:cNvSpPr/>
            <p:nvPr/>
          </p:nvSpPr>
          <p:spPr>
            <a:xfrm>
              <a:off x="5724360" y="1989000"/>
              <a:ext cx="360" cy="863640"/>
            </a:xfrm>
            <a:prstGeom prst="line">
              <a:avLst/>
            </a:prstGeom>
            <a:ln w="9525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44" name="Line 76"/>
            <p:cNvSpPr/>
            <p:nvPr/>
          </p:nvSpPr>
          <p:spPr>
            <a:xfrm>
              <a:off x="5724360" y="2420640"/>
              <a:ext cx="360360" cy="360"/>
            </a:xfrm>
            <a:prstGeom prst="line">
              <a:avLst/>
            </a:prstGeom>
            <a:ln w="9525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745" name="Line 78"/>
          <p:cNvSpPr/>
          <p:nvPr/>
        </p:nvSpPr>
        <p:spPr>
          <a:xfrm>
            <a:off x="2411280" y="314136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46" name="Rectangle 80"/>
          <p:cNvSpPr/>
          <p:nvPr/>
        </p:nvSpPr>
        <p:spPr>
          <a:xfrm>
            <a:off x="1403280" y="170028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47" name="Rectangle 81"/>
          <p:cNvSpPr/>
          <p:nvPr/>
        </p:nvSpPr>
        <p:spPr>
          <a:xfrm>
            <a:off x="1403280" y="198900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48" name="Rectangle 82"/>
          <p:cNvSpPr/>
          <p:nvPr/>
        </p:nvSpPr>
        <p:spPr>
          <a:xfrm>
            <a:off x="1403280" y="227664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49" name="Rectangle 83"/>
          <p:cNvSpPr/>
          <p:nvPr/>
        </p:nvSpPr>
        <p:spPr>
          <a:xfrm>
            <a:off x="1403280" y="256536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0" name="Rectangle 84"/>
          <p:cNvSpPr/>
          <p:nvPr/>
        </p:nvSpPr>
        <p:spPr>
          <a:xfrm>
            <a:off x="1403280" y="285264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1" name="Rectangle 85"/>
          <p:cNvSpPr/>
          <p:nvPr/>
        </p:nvSpPr>
        <p:spPr>
          <a:xfrm>
            <a:off x="1403280" y="314172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2" name="Rectangle 86"/>
          <p:cNvSpPr/>
          <p:nvPr/>
        </p:nvSpPr>
        <p:spPr>
          <a:xfrm>
            <a:off x="1403280" y="342900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3" name="Rectangle 87"/>
          <p:cNvSpPr/>
          <p:nvPr/>
        </p:nvSpPr>
        <p:spPr>
          <a:xfrm>
            <a:off x="1403280" y="3716280"/>
            <a:ext cx="288720" cy="2869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4" name="Line 88"/>
          <p:cNvSpPr/>
          <p:nvPr/>
        </p:nvSpPr>
        <p:spPr>
          <a:xfrm>
            <a:off x="2411280" y="436536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55" name="Rectangle 89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a[j]= 0 ==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Rectangle 42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Rectangle 90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a[j]=3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Rectangle 43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Rectangle 92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 = 5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Rectangle 44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j=4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Rectangle 94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j=4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it-IT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1  a[j].col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Rectangle 45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j=5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Rectangle 95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j=5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2 a[j].col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Rectangle 46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j=6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Rectangle 96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j=6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3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Rectangle 48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j=7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Rectangle 97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j=7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0 ==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Rectangle 50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Rectangle 98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i=0 j=8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2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Rectangle 51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Rectangle 99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0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Rectangle 52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Rectangle 101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 3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Rectangle 53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Rectangle 102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5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Rectangle 54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j=4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Rectangle 103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j=4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1 ==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Rectangle 56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j=5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Rectangle 104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j=5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a[i].col = 2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Rectangle 57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j=6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Rectangle 105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j=6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a[j].col = 3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Rectangle 58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j=7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Rectangle 106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j=7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a[j] = 0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Rectangle 107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Rectangle 108"/>
          <p:cNvSpPr/>
          <p:nvPr/>
        </p:nvSpPr>
        <p:spPr>
          <a:xfrm>
            <a:off x="4211640" y="189000"/>
            <a:ext cx="3239640" cy="71892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i=1 j=8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a[i].col = 2 != 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895C94F-987E-BF41-9292-BDADAF6E3233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68DFE4A-3810-287C-F9FB-CFA1F79C4E4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24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3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34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328680" y="369720"/>
            <a:ext cx="8226000" cy="1009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trike="noStrike" spc="-1">
                <a:solidFill>
                  <a:srgbClr val="FF0000"/>
                </a:solidFill>
                <a:latin typeface="Tahoma"/>
                <a:cs typeface="Zar"/>
              </a:rPr>
              <a:t>الگوريتم ترانهاده </a:t>
            </a:r>
            <a:endParaRPr lang="en-US" sz="4000" b="0" strike="noStrike" spc="-1">
              <a:solidFill>
                <a:srgbClr val="40458C"/>
              </a:solidFill>
              <a:latin typeface="Tahoma"/>
            </a:endParaRPr>
          </a:p>
        </p:txBody>
      </p:sp>
      <p:pic>
        <p:nvPicPr>
          <p:cNvPr id="704" name="Picture 4" descr="program2"/>
          <p:cNvPicPr/>
          <p:nvPr/>
        </p:nvPicPr>
        <p:blipFill>
          <a:blip r:embed="rId2"/>
          <a:srcRect b="4384"/>
          <a:stretch/>
        </p:blipFill>
        <p:spPr>
          <a:xfrm>
            <a:off x="3181320" y="1628640"/>
            <a:ext cx="5783040" cy="4746240"/>
          </a:xfrm>
          <a:prstGeom prst="rect">
            <a:avLst/>
          </a:prstGeom>
          <a:ln w="9525">
            <a:noFill/>
          </a:ln>
        </p:spPr>
      </p:pic>
      <p:sp>
        <p:nvSpPr>
          <p:cNvPr id="705" name="Text Box 5"/>
          <p:cNvSpPr/>
          <p:nvPr/>
        </p:nvSpPr>
        <p:spPr>
          <a:xfrm>
            <a:off x="248760" y="5373720"/>
            <a:ext cx="2340720" cy="13093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0066"/>
                </a:solidFill>
                <a:latin typeface="Times New Roman"/>
                <a:ea typeface="新細明體"/>
              </a:rPr>
              <a:t>Scan the array </a:t>
            </a:r>
            <a:r>
              <a:rPr sz="2000"/>
              <a:t/>
            </a:r>
            <a:br>
              <a:rPr sz="2000"/>
            </a:br>
            <a:r>
              <a:rPr lang="en-US" sz="2000" b="0" strike="noStrike" spc="-1">
                <a:solidFill>
                  <a:srgbClr val="660066"/>
                </a:solidFill>
                <a:latin typeface="Times New Roman"/>
                <a:ea typeface="新細明體"/>
              </a:rPr>
              <a:t>“columns” times.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0066"/>
                </a:solidFill>
                <a:latin typeface="Times New Roman"/>
                <a:ea typeface="新細明體"/>
              </a:rPr>
              <a:t>The array has </a:t>
            </a:r>
            <a:r>
              <a:rPr sz="2000"/>
              <a:t/>
            </a:r>
            <a:br>
              <a:rPr sz="2000"/>
            </a:br>
            <a:r>
              <a:rPr lang="en-US" sz="2000" b="0" strike="noStrike" spc="-1">
                <a:solidFill>
                  <a:srgbClr val="660066"/>
                </a:solidFill>
                <a:latin typeface="Times New Roman"/>
                <a:ea typeface="新細明體"/>
              </a:rPr>
              <a:t>“elements” elements.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Text Box 6"/>
          <p:cNvSpPr/>
          <p:nvPr/>
        </p:nvSpPr>
        <p:spPr>
          <a:xfrm>
            <a:off x="2894400" y="5772240"/>
            <a:ext cx="4980240" cy="5770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32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==&gt; O(columns*elements)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7" name="Group 10"/>
          <p:cNvGrpSpPr/>
          <p:nvPr/>
        </p:nvGrpSpPr>
        <p:grpSpPr>
          <a:xfrm>
            <a:off x="3771720" y="4221000"/>
            <a:ext cx="160200" cy="1584720"/>
            <a:chOff x="3771720" y="4221000"/>
            <a:chExt cx="160200" cy="1584720"/>
          </a:xfrm>
        </p:grpSpPr>
        <p:sp>
          <p:nvSpPr>
            <p:cNvPr id="708" name="Line 7"/>
            <p:cNvSpPr/>
            <p:nvPr/>
          </p:nvSpPr>
          <p:spPr>
            <a:xfrm flipH="1">
              <a:off x="3771720" y="4221000"/>
              <a:ext cx="15228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09" name="Freeform 8"/>
            <p:cNvSpPr/>
            <p:nvPr/>
          </p:nvSpPr>
          <p:spPr>
            <a:xfrm>
              <a:off x="3772080" y="4221000"/>
              <a:ext cx="1080" cy="1561680"/>
            </a:xfrm>
            <a:custGeom>
              <a:avLst/>
              <a:gdLst>
                <a:gd name="textAreaLeft" fmla="*/ 0 w 1080"/>
                <a:gd name="textAreaRight" fmla="*/ 1440 w 1080"/>
                <a:gd name="textAreaTop" fmla="*/ 0 h 1561680"/>
                <a:gd name="textAreaBottom" fmla="*/ 1562040 h 1561680"/>
              </a:gdLst>
              <a:ahLst/>
              <a:cxnLst/>
              <a:rect l="textAreaLeft" t="textAreaTop" r="textAreaRight" b="textAreaBottom"/>
              <a:pathLst>
                <a:path w="1" h="984">
                  <a:moveTo>
                    <a:pt x="0" y="0"/>
                  </a:moveTo>
                  <a:lnTo>
                    <a:pt x="1" y="984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10" name="Line 9"/>
            <p:cNvSpPr/>
            <p:nvPr/>
          </p:nvSpPr>
          <p:spPr>
            <a:xfrm flipH="1">
              <a:off x="3779640" y="5805360"/>
              <a:ext cx="15228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grpSp>
        <p:nvGrpSpPr>
          <p:cNvPr id="711" name="Group 14"/>
          <p:cNvGrpSpPr/>
          <p:nvPr/>
        </p:nvGrpSpPr>
        <p:grpSpPr>
          <a:xfrm>
            <a:off x="3555720" y="3860640"/>
            <a:ext cx="160560" cy="1945080"/>
            <a:chOff x="3555720" y="3860640"/>
            <a:chExt cx="160560" cy="1945080"/>
          </a:xfrm>
        </p:grpSpPr>
        <p:sp>
          <p:nvSpPr>
            <p:cNvPr id="712" name="Line 11"/>
            <p:cNvSpPr/>
            <p:nvPr/>
          </p:nvSpPr>
          <p:spPr>
            <a:xfrm flipH="1">
              <a:off x="3555720" y="3860640"/>
              <a:ext cx="15264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13" name="Line 12"/>
            <p:cNvSpPr/>
            <p:nvPr/>
          </p:nvSpPr>
          <p:spPr>
            <a:xfrm>
              <a:off x="3555720" y="3860640"/>
              <a:ext cx="7920" cy="194472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714" name="Line 13"/>
            <p:cNvSpPr/>
            <p:nvPr/>
          </p:nvSpPr>
          <p:spPr>
            <a:xfrm flipH="1">
              <a:off x="3563640" y="5805360"/>
              <a:ext cx="15264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715" name="Text Box 15"/>
          <p:cNvSpPr/>
          <p:nvPr/>
        </p:nvSpPr>
        <p:spPr>
          <a:xfrm>
            <a:off x="179280" y="4724280"/>
            <a:ext cx="345564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omic Sans MS"/>
                <a:ea typeface="Arial Unicode MS"/>
              </a:rPr>
              <a:t>For all elements in column j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Text Box 16"/>
          <p:cNvSpPr/>
          <p:nvPr/>
        </p:nvSpPr>
        <p:spPr>
          <a:xfrm>
            <a:off x="468360" y="4365720"/>
            <a:ext cx="20826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omic Sans MS"/>
                <a:ea typeface="Arial Unicode MS"/>
              </a:rPr>
              <a:t>For all columns 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Line 17"/>
          <p:cNvSpPr/>
          <p:nvPr/>
        </p:nvSpPr>
        <p:spPr>
          <a:xfrm flipH="1">
            <a:off x="2700000" y="4581360"/>
            <a:ext cx="863640" cy="360"/>
          </a:xfrm>
          <a:prstGeom prst="line">
            <a:avLst/>
          </a:prstGeom>
          <a:ln w="9525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18" name="Line 18"/>
          <p:cNvSpPr/>
          <p:nvPr/>
        </p:nvSpPr>
        <p:spPr>
          <a:xfrm flipH="1">
            <a:off x="2700000" y="5084640"/>
            <a:ext cx="1079640" cy="360"/>
          </a:xfrm>
          <a:prstGeom prst="line">
            <a:avLst/>
          </a:prstGeom>
          <a:ln w="9525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19" name="Rectangle 19"/>
          <p:cNvSpPr/>
          <p:nvPr/>
        </p:nvSpPr>
        <p:spPr>
          <a:xfrm>
            <a:off x="4427640" y="4869000"/>
            <a:ext cx="3889080" cy="576000"/>
          </a:xfrm>
          <a:prstGeom prst="rect">
            <a:avLst/>
          </a:prstGeom>
          <a:noFill/>
          <a:ln w="9525">
            <a:solidFill>
              <a:srgbClr val="BA000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20" name="Line 20"/>
          <p:cNvSpPr/>
          <p:nvPr/>
        </p:nvSpPr>
        <p:spPr>
          <a:xfrm flipH="1" flipV="1">
            <a:off x="2627280" y="4005000"/>
            <a:ext cx="1800000" cy="1079640"/>
          </a:xfrm>
          <a:prstGeom prst="line">
            <a:avLst/>
          </a:prstGeom>
          <a:ln w="9525">
            <a:solidFill>
              <a:srgbClr val="BA000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21" name="Text Box 21"/>
          <p:cNvSpPr/>
          <p:nvPr/>
        </p:nvSpPr>
        <p:spPr>
          <a:xfrm>
            <a:off x="250920" y="2205000"/>
            <a:ext cx="3168360" cy="21016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40408"/>
                </a:solidFill>
                <a:latin typeface="Comic Sans MS"/>
              </a:rPr>
              <a:t>Assign 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40408"/>
                </a:solidFill>
                <a:latin typeface="Comic Sans MS"/>
              </a:rPr>
              <a:t>A[i][j] to B[j][i]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place element </a:t>
            </a:r>
            <a:r>
              <a:rPr lang="en-US" sz="2000" b="0" strike="noStrike" spc="-1">
                <a:solidFill>
                  <a:srgbClr val="FF0000"/>
                </a:solidFill>
                <a:latin typeface="Tahoma"/>
              </a:rPr>
              <a:t>&lt;i, j, value&gt;</a:t>
            </a:r>
            <a:r>
              <a:rPr lang="en-US" sz="2000" b="0" strike="noStrike" spc="-1">
                <a:solidFill>
                  <a:srgbClr val="40458C"/>
                </a:solidFill>
                <a:latin typeface="Tahoma"/>
              </a:rPr>
              <a:t> in element </a:t>
            </a:r>
            <a:r>
              <a:rPr lang="en-US" sz="2000" b="0" strike="noStrike" spc="-1">
                <a:solidFill>
                  <a:srgbClr val="FF0000"/>
                </a:solidFill>
                <a:latin typeface="Tahoma"/>
              </a:rPr>
              <a:t>&lt;j, i, value&gt;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0928056-D7DD-E340-5B1A-00E10EBDC28E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A7C9245-5F14-B252-B626-7A3E73FC99C0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1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366840" y="407880"/>
            <a:ext cx="8226000" cy="1009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بحث در مورد الگوريتم ترانهاده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179280" y="1498680"/>
            <a:ext cx="8784720" cy="51699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609480" indent="-609480" algn="r" rtl="1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0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مقايسه الگوريتم ارائه شده براي بازنمايي اسپارس و بازنمايي دوبعدي</a:t>
            </a:r>
            <a:endParaRPr lang="en-US" sz="20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990720" lvl="1" indent="-53352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EEB42D"/>
                </a:solidFill>
                <a:latin typeface="Tahoma"/>
                <a:cs typeface="B Nazanin" panose="00000400000000000000" pitchFamily="2" charset="-78"/>
              </a:rPr>
              <a:t>O(columns*elements)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vs. </a:t>
            </a:r>
            <a:r>
              <a:rPr lang="en-US" sz="2000" b="0" strike="noStrike" spc="-1" dirty="0">
                <a:solidFill>
                  <a:srgbClr val="EEB42D"/>
                </a:solidFill>
                <a:latin typeface="Tahoma"/>
                <a:cs typeface="B Nazanin" panose="00000400000000000000" pitchFamily="2" charset="-78"/>
              </a:rPr>
              <a:t>O(columns*rows)</a:t>
            </a:r>
            <a:endParaRPr lang="en-US" sz="20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990720" lvl="1" indent="-533520" algn="r" rtl="1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fa-IR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وقتي ماتريس </a:t>
            </a:r>
            <a:r>
              <a:rPr lang="fa-IR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اسپارس نباشد آنگاه داریم:</a:t>
            </a:r>
            <a:endParaRPr lang="fa-IR" sz="2400" b="0" strike="noStrike" spc="-1" dirty="0" smtClean="0">
              <a:solidFill>
                <a:srgbClr val="000000"/>
              </a:solidFill>
              <a:latin typeface="Tahoma"/>
              <a:cs typeface="B Nazanin" panose="00000400000000000000" pitchFamily="2" charset="-78"/>
            </a:endParaRPr>
          </a:p>
          <a:p>
            <a:pPr marL="990720" lvl="1" indent="-53352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elements 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--&gt; columns *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rows</a:t>
            </a:r>
            <a:r>
              <a:rPr sz="2400" dirty="0">
                <a:cs typeface="B Nazanin" panose="00000400000000000000" pitchFamily="2" charset="-78"/>
              </a:rPr>
              <a:t/>
            </a:r>
            <a:br>
              <a:rPr sz="2400" dirty="0">
                <a:cs typeface="B Nazanin" panose="00000400000000000000" pitchFamily="2" charset="-78"/>
              </a:rPr>
            </a:br>
            <a:r>
              <a:rPr lang="en-US" sz="2400" b="0" strike="noStrike" spc="-1" dirty="0">
                <a:solidFill>
                  <a:srgbClr val="660066"/>
                </a:solidFill>
                <a:latin typeface="Tahoma"/>
                <a:cs typeface="B Nazanin" panose="00000400000000000000" pitchFamily="2" charset="-78"/>
              </a:rPr>
              <a:t>O(columns</a:t>
            </a:r>
            <a:r>
              <a:rPr lang="en-US" sz="2400" b="0" strike="noStrike" spc="-1" baseline="30000" dirty="0">
                <a:solidFill>
                  <a:srgbClr val="660066"/>
                </a:solidFill>
                <a:latin typeface="Tahoma"/>
                <a:cs typeface="B Nazanin" panose="00000400000000000000" pitchFamily="2" charset="-78"/>
              </a:rPr>
              <a:t>2</a:t>
            </a:r>
            <a:r>
              <a:rPr lang="en-US" sz="2400" b="0" strike="noStrike" spc="-1" dirty="0">
                <a:solidFill>
                  <a:srgbClr val="660066"/>
                </a:solidFill>
                <a:latin typeface="Tahoma"/>
                <a:cs typeface="B Nazanin" panose="00000400000000000000" pitchFamily="2" charset="-78"/>
              </a:rPr>
              <a:t>*rows</a:t>
            </a:r>
            <a:r>
              <a:rPr lang="en-US" sz="2400" b="0" strike="noStrike" spc="-1" dirty="0" smtClean="0">
                <a:solidFill>
                  <a:srgbClr val="660066"/>
                </a:solidFill>
                <a:latin typeface="Tahoma"/>
                <a:cs typeface="B Nazanin" panose="00000400000000000000" pitchFamily="2" charset="-78"/>
              </a:rPr>
              <a:t>)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609480" indent="-609480" algn="r" rtl="1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800" b="1" strike="noStrike" spc="-1" dirty="0">
                <a:solidFill>
                  <a:srgbClr val="EEB42D"/>
                </a:solidFill>
                <a:latin typeface="Tahoma"/>
                <a:cs typeface="B Nazanin" panose="00000400000000000000" pitchFamily="2" charset="-78"/>
              </a:rPr>
              <a:t>مشکل: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آرايه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columns 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بار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بررسي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شو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د.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066680" lvl="4" indent="-609480" algn="r" rtl="1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Wingdings" charset="2"/>
              <a:buChar char="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مي توان ترانهاده ماتريسي که به صورت سه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تايي ها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نگهداري شده را در زمان 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O(columns + elements) 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پيدا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کرد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.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609480" indent="-609480" algn="r" rtl="1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800" b="1" strike="noStrike" spc="-1" dirty="0">
                <a:solidFill>
                  <a:srgbClr val="EEB42D"/>
                </a:solidFill>
                <a:latin typeface="Tahoma"/>
                <a:cs typeface="B Nazanin" panose="00000400000000000000" pitchFamily="2" charset="-78"/>
              </a:rPr>
              <a:t>راهکار: </a:t>
            </a:r>
            <a:endParaRPr lang="en-US" sz="2800" b="1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1066680" lvl="4" indent="-609480" algn="r" rtl="1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Wingdings" charset="2"/>
              <a:buChar char="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تعداد عناصر در هر ستون ماتريس اوليه را مشخص کنيد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1066680" lvl="4" indent="-609480" algn="r" rtl="1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Wingdings" charset="2"/>
              <a:buChar char="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شروع هر سطر ماتريس ترانهاده را تعيين کنيد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D45049-577D-8B8F-B0B6-C3FC0288ECE7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55760" y="-15720"/>
            <a:ext cx="822600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الگوريتم ترانهاده سريع</a:t>
            </a:r>
            <a:endParaRPr lang="en-US" sz="40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286603" y="1186080"/>
            <a:ext cx="8323517" cy="10202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تعداد عضوهاي هر ستون 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ماتريس</a:t>
            </a:r>
            <a:r>
              <a:rPr lang="en-US" sz="20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A </a:t>
            </a:r>
            <a:r>
              <a:rPr lang="fa-IR" sz="20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تعداد </a:t>
            </a: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عضوهاي هر سطر</a:t>
            </a:r>
            <a:r>
              <a:rPr lang="en-US" sz="20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B </a:t>
            </a:r>
            <a:r>
              <a:rPr lang="fa-IR" sz="20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را </a:t>
            </a: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به دست مي دهد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Rowstart</a:t>
            </a:r>
            <a:r>
              <a:rPr lang="en-US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[</a:t>
            </a:r>
            <a:r>
              <a:rPr lang="en-US" sz="24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i</a:t>
            </a:r>
            <a:r>
              <a:rPr lang="en-US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]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en-US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برابر</a:t>
            </a:r>
            <a:r>
              <a:rPr lang="en-US" sz="24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RowStart</a:t>
            </a:r>
            <a:r>
              <a:rPr lang="en-US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[i-1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]+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RowSize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[i-1] 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  <a:cs typeface="B Nazanin" panose="00000400000000000000" pitchFamily="2" charset="-78"/>
              </a:rPr>
              <a:t> </a:t>
            </a:r>
            <a:r>
              <a:rPr lang="fa-IR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است.</a:t>
            </a: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pic>
        <p:nvPicPr>
          <p:cNvPr id="790" name="Picture 6" descr="figure2"/>
          <p:cNvPicPr/>
          <p:nvPr/>
        </p:nvPicPr>
        <p:blipFill>
          <a:blip r:embed="rId2"/>
          <a:srcRect b="8153"/>
          <a:stretch/>
        </p:blipFill>
        <p:spPr>
          <a:xfrm>
            <a:off x="1523880" y="3809880"/>
            <a:ext cx="6095520" cy="2930040"/>
          </a:xfrm>
          <a:prstGeom prst="rect">
            <a:avLst/>
          </a:prstGeom>
          <a:ln w="9525">
            <a:noFill/>
          </a:ln>
        </p:spPr>
      </p:pic>
      <p:sp>
        <p:nvSpPr>
          <p:cNvPr id="791" name="Freeform 7"/>
          <p:cNvSpPr/>
          <p:nvPr/>
        </p:nvSpPr>
        <p:spPr>
          <a:xfrm>
            <a:off x="4032360" y="5110200"/>
            <a:ext cx="944280" cy="1080"/>
          </a:xfrm>
          <a:custGeom>
            <a:avLst/>
            <a:gdLst>
              <a:gd name="textAreaLeft" fmla="*/ 0 w 944280"/>
              <a:gd name="textAreaRight" fmla="*/ 944640 w 944280"/>
              <a:gd name="textAreaTop" fmla="*/ 0 h 1080"/>
              <a:gd name="textAreaBottom" fmla="*/ 1440 h 1080"/>
            </a:gdLst>
            <a:ahLst/>
            <a:cxnLst/>
            <a:rect l="textAreaLeft" t="textAreaTop" r="textAreaRight" b="textAreaBottom"/>
            <a:pathLst>
              <a:path w="595" h="1">
                <a:moveTo>
                  <a:pt x="0" y="0"/>
                </a:moveTo>
                <a:lnTo>
                  <a:pt x="595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-43560" rIns="90000" bIns="-4356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92" name="Text Box 8"/>
          <p:cNvSpPr/>
          <p:nvPr/>
        </p:nvSpPr>
        <p:spPr>
          <a:xfrm>
            <a:off x="4113360" y="4851360"/>
            <a:ext cx="808920" cy="2419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</a:pPr>
            <a:r>
              <a:rPr lang="en-US" sz="1000" b="0" strike="noStrike" spc="-1">
                <a:solidFill>
                  <a:srgbClr val="FF0000"/>
                </a:solidFill>
                <a:latin typeface="Tahoma"/>
                <a:ea typeface="新細明體"/>
              </a:rPr>
              <a:t>transpose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Rectangle 5"/>
          <p:cNvSpPr/>
          <p:nvPr/>
        </p:nvSpPr>
        <p:spPr>
          <a:xfrm>
            <a:off x="2073240" y="2492280"/>
            <a:ext cx="4702464" cy="1320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660066"/>
                </a:solidFill>
                <a:latin typeface="Times New Roman"/>
              </a:rPr>
              <a:t>                        [0] [1] [2] [3] [4] [5]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 err="1">
                <a:solidFill>
                  <a:srgbClr val="660066"/>
                </a:solidFill>
                <a:latin typeface="Times New Roman"/>
              </a:rPr>
              <a:t>row_terms</a:t>
            </a:r>
            <a:r>
              <a:rPr lang="en-US" sz="2400" b="0" strike="noStrike" spc="-1" dirty="0">
                <a:solidFill>
                  <a:srgbClr val="660066"/>
                </a:solidFill>
                <a:latin typeface="Times New Roman"/>
              </a:rPr>
              <a:t>   =  2    1    2    2    0   1</a:t>
            </a:r>
            <a:r>
              <a:rPr sz="2400" dirty="0"/>
              <a:t/>
            </a:r>
            <a:br>
              <a:rPr sz="2400" dirty="0"/>
            </a:br>
            <a:r>
              <a:rPr lang="en-US" sz="2400" b="0" strike="noStrike" spc="-1" dirty="0" err="1">
                <a:solidFill>
                  <a:srgbClr val="660066"/>
                </a:solidFill>
                <a:latin typeface="Times New Roman"/>
              </a:rPr>
              <a:t>starting_pos</a:t>
            </a:r>
            <a:r>
              <a:rPr lang="en-US" sz="2400" b="0" strike="noStrike" spc="-1" dirty="0">
                <a:solidFill>
                  <a:srgbClr val="660066"/>
                </a:solidFill>
                <a:latin typeface="Times New Roman"/>
              </a:rPr>
              <a:t> =  1    3    4    6    8   8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9C9366A-12CD-8285-7989-9A9BE1AA9E67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E10A79-C774-1478-5EAE-D384CD91197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icture 4" descr="program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2000"/>
                    </a14:imgEffect>
                    <a14:imgEffect>
                      <a14:brightnessContrast bright="92000"/>
                    </a14:imgEffect>
                  </a14:imgLayer>
                </a14:imgProps>
              </a:ext>
            </a:extLst>
          </a:blip>
          <a:srcRect r="5359" b="5163"/>
          <a:stretch/>
        </p:blipFill>
        <p:spPr>
          <a:xfrm>
            <a:off x="3348000" y="1557360"/>
            <a:ext cx="5579640" cy="4779720"/>
          </a:xfrm>
          <a:prstGeom prst="rect">
            <a:avLst/>
          </a:prstGeom>
          <a:ln w="9525">
            <a:noFill/>
          </a:ln>
        </p:spPr>
      </p:pic>
      <p:pic>
        <p:nvPicPr>
          <p:cNvPr id="795" name="Picture 6"/>
          <p:cNvPicPr/>
          <p:nvPr/>
        </p:nvPicPr>
        <p:blipFill>
          <a:blip r:embed="rId4"/>
          <a:stretch/>
        </p:blipFill>
        <p:spPr>
          <a:xfrm>
            <a:off x="252360" y="1700280"/>
            <a:ext cx="2160360" cy="2580840"/>
          </a:xfrm>
          <a:prstGeom prst="rect">
            <a:avLst/>
          </a:prstGeom>
          <a:ln w="9525">
            <a:solidFill>
              <a:srgbClr val="FF0000"/>
            </a:solidFill>
            <a:miter/>
          </a:ln>
        </p:spPr>
      </p:pic>
      <p:sp>
        <p:nvSpPr>
          <p:cNvPr id="796" name="Text Box 7"/>
          <p:cNvSpPr/>
          <p:nvPr/>
        </p:nvSpPr>
        <p:spPr>
          <a:xfrm>
            <a:off x="324000" y="1052640"/>
            <a:ext cx="2231640" cy="5763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Tahoma"/>
                <a:ea typeface="新細明體"/>
              </a:rPr>
              <a:t>Matrix A</a:t>
            </a: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        </a:t>
            </a:r>
            <a:r>
              <a:rPr lang="en-US" sz="1600" b="0" strike="noStrike" spc="-1">
                <a:solidFill>
                  <a:srgbClr val="FF0000"/>
                </a:solidFill>
                <a:latin typeface="Tahoma"/>
                <a:ea typeface="新細明體"/>
              </a:rPr>
              <a:t>Row Col Value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Line 8"/>
          <p:cNvSpPr/>
          <p:nvPr/>
        </p:nvSpPr>
        <p:spPr>
          <a:xfrm>
            <a:off x="2842920" y="242064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798" name="Text Box 9"/>
          <p:cNvSpPr/>
          <p:nvPr/>
        </p:nvSpPr>
        <p:spPr>
          <a:xfrm>
            <a:off x="5725552" y="260280"/>
            <a:ext cx="235404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0000"/>
                </a:solidFill>
                <a:latin typeface="Tahoma"/>
                <a:ea typeface="新細明體"/>
              </a:rPr>
              <a:t>[0]   [1]   [2]   [3]   [4]   [5]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Text Box 10"/>
          <p:cNvSpPr/>
          <p:nvPr/>
        </p:nvSpPr>
        <p:spPr>
          <a:xfrm>
            <a:off x="4124880" y="549360"/>
            <a:ext cx="1237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FF0000"/>
                </a:solidFill>
                <a:latin typeface="Tahoma"/>
                <a:ea typeface="新細明體"/>
              </a:rPr>
              <a:t>row_terms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Rectangle 11"/>
          <p:cNvSpPr/>
          <p:nvPr/>
        </p:nvSpPr>
        <p:spPr>
          <a:xfrm>
            <a:off x="3992040" y="981000"/>
            <a:ext cx="142308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Tahoma"/>
                <a:ea typeface="新細明體"/>
              </a:rPr>
              <a:t>starting_pos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Text Box 12"/>
          <p:cNvSpPr/>
          <p:nvPr/>
        </p:nvSpPr>
        <p:spPr>
          <a:xfrm>
            <a:off x="8244000" y="620640"/>
            <a:ext cx="183960" cy="3376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  <a:ea typeface="新細明體"/>
            </a:endParaRPr>
          </a:p>
        </p:txBody>
      </p:sp>
      <p:sp>
        <p:nvSpPr>
          <p:cNvPr id="802" name="Text Box 13"/>
          <p:cNvSpPr/>
          <p:nvPr/>
        </p:nvSpPr>
        <p:spPr>
          <a:xfrm>
            <a:off x="7975800" y="549360"/>
            <a:ext cx="1190160" cy="5763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#col = 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#term = 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Line 14"/>
          <p:cNvSpPr/>
          <p:nvPr/>
        </p:nvSpPr>
        <p:spPr>
          <a:xfrm>
            <a:off x="2842920" y="314136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04" name="Line 15"/>
          <p:cNvSpPr/>
          <p:nvPr/>
        </p:nvSpPr>
        <p:spPr>
          <a:xfrm>
            <a:off x="3058920" y="335736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05" name="Line 16"/>
          <p:cNvSpPr/>
          <p:nvPr/>
        </p:nvSpPr>
        <p:spPr>
          <a:xfrm>
            <a:off x="3274920" y="357336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06" name="Text Box 17"/>
          <p:cNvSpPr/>
          <p:nvPr/>
        </p:nvSpPr>
        <p:spPr>
          <a:xfrm>
            <a:off x="5456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Text Box 18"/>
          <p:cNvSpPr/>
          <p:nvPr/>
        </p:nvSpPr>
        <p:spPr>
          <a:xfrm>
            <a:off x="588816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Text Box 19"/>
          <p:cNvSpPr/>
          <p:nvPr/>
        </p:nvSpPr>
        <p:spPr>
          <a:xfrm>
            <a:off x="632160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Text Box 20"/>
          <p:cNvSpPr/>
          <p:nvPr/>
        </p:nvSpPr>
        <p:spPr>
          <a:xfrm>
            <a:off x="675324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Text Box 21"/>
          <p:cNvSpPr/>
          <p:nvPr/>
        </p:nvSpPr>
        <p:spPr>
          <a:xfrm>
            <a:off x="7256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Text Box 22"/>
          <p:cNvSpPr/>
          <p:nvPr/>
        </p:nvSpPr>
        <p:spPr>
          <a:xfrm>
            <a:off x="7688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Line 23"/>
          <p:cNvSpPr/>
          <p:nvPr/>
        </p:nvSpPr>
        <p:spPr>
          <a:xfrm>
            <a:off x="3060360" y="371772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3" name="Line 24"/>
          <p:cNvSpPr/>
          <p:nvPr/>
        </p:nvSpPr>
        <p:spPr>
          <a:xfrm>
            <a:off x="3276360" y="393372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4" name="Rectangle 25"/>
          <p:cNvSpPr/>
          <p:nvPr/>
        </p:nvSpPr>
        <p:spPr>
          <a:xfrm>
            <a:off x="1476360" y="191628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5" name="Rectangle 26"/>
          <p:cNvSpPr/>
          <p:nvPr/>
        </p:nvSpPr>
        <p:spPr>
          <a:xfrm>
            <a:off x="1476360" y="220500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6" name="Rectangle 27"/>
          <p:cNvSpPr/>
          <p:nvPr/>
        </p:nvSpPr>
        <p:spPr>
          <a:xfrm>
            <a:off x="1476360" y="249228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7" name="Rectangle 28"/>
          <p:cNvSpPr/>
          <p:nvPr/>
        </p:nvSpPr>
        <p:spPr>
          <a:xfrm>
            <a:off x="1476360" y="278136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8" name="Rectangle 29"/>
          <p:cNvSpPr/>
          <p:nvPr/>
        </p:nvSpPr>
        <p:spPr>
          <a:xfrm>
            <a:off x="1476360" y="306864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19" name="Rectangle 30"/>
          <p:cNvSpPr/>
          <p:nvPr/>
        </p:nvSpPr>
        <p:spPr>
          <a:xfrm>
            <a:off x="1476360" y="335772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20" name="Rectangle 31"/>
          <p:cNvSpPr/>
          <p:nvPr/>
        </p:nvSpPr>
        <p:spPr>
          <a:xfrm>
            <a:off x="1476360" y="364500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21" name="Rectangle 32"/>
          <p:cNvSpPr/>
          <p:nvPr/>
        </p:nvSpPr>
        <p:spPr>
          <a:xfrm>
            <a:off x="1476360" y="393372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22" name="Text Box 33"/>
          <p:cNvSpPr/>
          <p:nvPr/>
        </p:nvSpPr>
        <p:spPr>
          <a:xfrm>
            <a:off x="5456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Text Box 34"/>
          <p:cNvSpPr/>
          <p:nvPr/>
        </p:nvSpPr>
        <p:spPr>
          <a:xfrm>
            <a:off x="6732720" y="549360"/>
            <a:ext cx="31068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Text Box 35"/>
          <p:cNvSpPr/>
          <p:nvPr/>
        </p:nvSpPr>
        <p:spPr>
          <a:xfrm>
            <a:off x="7688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Text Box 36"/>
          <p:cNvSpPr/>
          <p:nvPr/>
        </p:nvSpPr>
        <p:spPr>
          <a:xfrm>
            <a:off x="588816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Text Box 37"/>
          <p:cNvSpPr/>
          <p:nvPr/>
        </p:nvSpPr>
        <p:spPr>
          <a:xfrm>
            <a:off x="632160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Text Box 38"/>
          <p:cNvSpPr/>
          <p:nvPr/>
        </p:nvSpPr>
        <p:spPr>
          <a:xfrm>
            <a:off x="6732720" y="549360"/>
            <a:ext cx="31068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2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Text Box 39"/>
          <p:cNvSpPr/>
          <p:nvPr/>
        </p:nvSpPr>
        <p:spPr>
          <a:xfrm>
            <a:off x="545652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2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Text Box 40"/>
          <p:cNvSpPr/>
          <p:nvPr/>
        </p:nvSpPr>
        <p:spPr>
          <a:xfrm>
            <a:off x="6321600" y="54936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2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Line 41"/>
          <p:cNvSpPr/>
          <p:nvPr/>
        </p:nvSpPr>
        <p:spPr>
          <a:xfrm>
            <a:off x="3276360" y="414972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31" name="Text Box 42"/>
          <p:cNvSpPr/>
          <p:nvPr/>
        </p:nvSpPr>
        <p:spPr>
          <a:xfrm>
            <a:off x="5456520" y="98100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Line 43"/>
          <p:cNvSpPr/>
          <p:nvPr/>
        </p:nvSpPr>
        <p:spPr>
          <a:xfrm>
            <a:off x="3060360" y="429228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33" name="Line 44"/>
          <p:cNvSpPr/>
          <p:nvPr/>
        </p:nvSpPr>
        <p:spPr>
          <a:xfrm>
            <a:off x="3276360" y="450828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34" name="Text Box 45"/>
          <p:cNvSpPr/>
          <p:nvPr/>
        </p:nvSpPr>
        <p:spPr>
          <a:xfrm>
            <a:off x="5888160" y="98100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3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Text Box 46"/>
          <p:cNvSpPr/>
          <p:nvPr/>
        </p:nvSpPr>
        <p:spPr>
          <a:xfrm>
            <a:off x="6321600" y="98100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4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Text Box 47"/>
          <p:cNvSpPr/>
          <p:nvPr/>
        </p:nvSpPr>
        <p:spPr>
          <a:xfrm>
            <a:off x="6753240" y="98100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Text Box 48"/>
          <p:cNvSpPr/>
          <p:nvPr/>
        </p:nvSpPr>
        <p:spPr>
          <a:xfrm>
            <a:off x="7256520" y="97488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Text Box 49"/>
          <p:cNvSpPr/>
          <p:nvPr/>
        </p:nvSpPr>
        <p:spPr>
          <a:xfrm>
            <a:off x="7688520" y="974880"/>
            <a:ext cx="283320" cy="333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600" b="0" strike="noStrike" spc="-1">
                <a:solidFill>
                  <a:srgbClr val="40458C"/>
                </a:solidFill>
                <a:latin typeface="Tahoma"/>
                <a:ea typeface="新細明體"/>
              </a:rPr>
              <a:t>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B2204CF-054F-F9F8-AC38-2D77F3BA7775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9FFE9B7-1EEA-05CE-978B-112D89AD56E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1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4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Picture 4" descr="program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5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</a:extLst>
          </a:blip>
          <a:srcRect r="5359" b="4723"/>
          <a:stretch/>
        </p:blipFill>
        <p:spPr>
          <a:xfrm>
            <a:off x="3203640" y="1484280"/>
            <a:ext cx="5760720" cy="4865400"/>
          </a:xfrm>
          <a:prstGeom prst="rect">
            <a:avLst/>
          </a:prstGeom>
          <a:ln w="9525">
            <a:noFill/>
          </a:ln>
        </p:spPr>
      </p:pic>
      <p:grpSp>
        <p:nvGrpSpPr>
          <p:cNvPr id="840" name="Group 9"/>
          <p:cNvGrpSpPr/>
          <p:nvPr/>
        </p:nvGrpSpPr>
        <p:grpSpPr>
          <a:xfrm>
            <a:off x="3058920" y="2205000"/>
            <a:ext cx="360360" cy="2448000"/>
            <a:chOff x="3058920" y="2205000"/>
            <a:chExt cx="360360" cy="2448000"/>
          </a:xfrm>
        </p:grpSpPr>
        <p:sp>
          <p:nvSpPr>
            <p:cNvPr id="841" name="Line 6"/>
            <p:cNvSpPr/>
            <p:nvPr/>
          </p:nvSpPr>
          <p:spPr>
            <a:xfrm>
              <a:off x="3058920" y="2205000"/>
              <a:ext cx="360360" cy="36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842" name="Line 7"/>
            <p:cNvSpPr/>
            <p:nvPr/>
          </p:nvSpPr>
          <p:spPr>
            <a:xfrm>
              <a:off x="3058920" y="2205000"/>
              <a:ext cx="360" cy="244764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843" name="Line 8"/>
            <p:cNvSpPr/>
            <p:nvPr/>
          </p:nvSpPr>
          <p:spPr>
            <a:xfrm>
              <a:off x="3058920" y="4652640"/>
              <a:ext cx="360360" cy="360"/>
            </a:xfrm>
            <a:prstGeom prst="line">
              <a:avLst/>
            </a:prstGeom>
            <a:ln w="7620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844" name="Text Box 10"/>
          <p:cNvSpPr/>
          <p:nvPr/>
        </p:nvSpPr>
        <p:spPr>
          <a:xfrm>
            <a:off x="592200" y="4076640"/>
            <a:ext cx="21078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ahoma"/>
                <a:ea typeface="新細明體"/>
              </a:rPr>
              <a:t>Row Col Value</a:t>
            </a:r>
            <a:r>
              <a:rPr lang="en-US" sz="1800" b="0" strike="noStrike" spc="-1">
                <a:solidFill>
                  <a:srgbClr val="40458C"/>
                </a:solidFill>
                <a:latin typeface="Tahoma"/>
                <a:ea typeface="新細明體"/>
              </a:rPr>
              <a:t>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Line 11"/>
          <p:cNvSpPr/>
          <p:nvPr/>
        </p:nvSpPr>
        <p:spPr>
          <a:xfrm>
            <a:off x="2916000" y="486864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46" name="Line 13"/>
          <p:cNvSpPr/>
          <p:nvPr/>
        </p:nvSpPr>
        <p:spPr>
          <a:xfrm>
            <a:off x="3058920" y="508464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47" name="Text Box 14"/>
          <p:cNvSpPr/>
          <p:nvPr/>
        </p:nvSpPr>
        <p:spPr>
          <a:xfrm>
            <a:off x="59112" y="4686480"/>
            <a:ext cx="210780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1     0      0     15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Text Box 15"/>
          <p:cNvSpPr/>
          <p:nvPr/>
        </p:nvSpPr>
        <p:spPr>
          <a:xfrm>
            <a:off x="180648" y="4398840"/>
            <a:ext cx="186984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0     6      6     8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Rectangle 22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1    3    4    6    8   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Text Box 23"/>
          <p:cNvSpPr/>
          <p:nvPr/>
        </p:nvSpPr>
        <p:spPr>
          <a:xfrm>
            <a:off x="6135840" y="426960"/>
            <a:ext cx="183960" cy="3664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  <a:ea typeface="新細明體"/>
            </a:endParaRPr>
          </a:p>
        </p:txBody>
      </p:sp>
      <p:sp>
        <p:nvSpPr>
          <p:cNvPr id="851" name="Rectangle 24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3    4    6    8   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Rectangle 25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3    4    7    8   8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Text Box 26"/>
          <p:cNvSpPr/>
          <p:nvPr/>
        </p:nvSpPr>
        <p:spPr>
          <a:xfrm>
            <a:off x="187128" y="5926968"/>
            <a:ext cx="1964808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6     3      0     22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Rectangle 28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3    4    7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Text Box 29"/>
          <p:cNvSpPr/>
          <p:nvPr/>
        </p:nvSpPr>
        <p:spPr>
          <a:xfrm>
            <a:off x="91368" y="6418440"/>
            <a:ext cx="210780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8     5      0     -15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Rectangle 31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4    4    7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Text Box 32"/>
          <p:cNvSpPr/>
          <p:nvPr/>
        </p:nvSpPr>
        <p:spPr>
          <a:xfrm>
            <a:off x="146088" y="5192640"/>
            <a:ext cx="200304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3     1      1     11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Rectangle 34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4    5    7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Text Box 35"/>
          <p:cNvSpPr/>
          <p:nvPr/>
        </p:nvSpPr>
        <p:spPr>
          <a:xfrm>
            <a:off x="6912" y="5425920"/>
            <a:ext cx="2039688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4     2      1     3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 Box 38"/>
          <p:cNvSpPr/>
          <p:nvPr/>
        </p:nvSpPr>
        <p:spPr>
          <a:xfrm>
            <a:off x="11736" y="6165720"/>
            <a:ext cx="210780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7     3      2     -6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Rectangle 37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2    4    5    8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Rectangle 40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3    4    5    8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Text Box 41"/>
          <p:cNvSpPr/>
          <p:nvPr/>
        </p:nvSpPr>
        <p:spPr>
          <a:xfrm>
            <a:off x="59112" y="4941720"/>
            <a:ext cx="210780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2     0      4     91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Text Box 44"/>
          <p:cNvSpPr/>
          <p:nvPr/>
        </p:nvSpPr>
        <p:spPr>
          <a:xfrm>
            <a:off x="4248" y="5670720"/>
            <a:ext cx="215064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  <a:ea typeface="新細明體"/>
              </a:rPr>
              <a:t>5     2      5     28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Rectangle 43"/>
          <p:cNvSpPr/>
          <p:nvPr/>
        </p:nvSpPr>
        <p:spPr>
          <a:xfrm>
            <a:off x="3851280" y="0"/>
            <a:ext cx="4897080" cy="143964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                       [0] [1] [2] [3] [4] [5]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row_terms   =  2    1    2    2    0   1</a:t>
            </a:r>
            <a:r>
              <a:rPr sz="1800"/>
              <a:t/>
            </a:r>
            <a:br>
              <a:rPr sz="1800"/>
            </a:b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starting_pos =  3    4    6    8    8   9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6" name="Picture 45"/>
          <p:cNvPicPr/>
          <p:nvPr/>
        </p:nvPicPr>
        <p:blipFill>
          <a:blip r:embed="rId4"/>
          <a:stretch/>
        </p:blipFill>
        <p:spPr>
          <a:xfrm>
            <a:off x="108000" y="1339920"/>
            <a:ext cx="2160360" cy="2580840"/>
          </a:xfrm>
          <a:prstGeom prst="rect">
            <a:avLst/>
          </a:prstGeom>
          <a:ln w="9525">
            <a:solidFill>
              <a:srgbClr val="FF0000"/>
            </a:solidFill>
            <a:miter/>
          </a:ln>
        </p:spPr>
      </p:pic>
      <p:sp>
        <p:nvSpPr>
          <p:cNvPr id="867" name="Text Box 46"/>
          <p:cNvSpPr/>
          <p:nvPr/>
        </p:nvSpPr>
        <p:spPr>
          <a:xfrm>
            <a:off x="179280" y="692280"/>
            <a:ext cx="2231640" cy="9126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Tahoma"/>
                <a:ea typeface="新細明體"/>
              </a:rPr>
              <a:t>Matrix A</a:t>
            </a:r>
            <a:r>
              <a:rPr lang="en-US" sz="1800" b="0" strike="noStrike" spc="-1">
                <a:solidFill>
                  <a:srgbClr val="40458C"/>
                </a:solidFill>
                <a:latin typeface="Tahoma"/>
                <a:ea typeface="新細明體"/>
              </a:rPr>
              <a:t>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40458C"/>
                </a:solidFill>
                <a:latin typeface="Tahoma"/>
                <a:ea typeface="新細明體"/>
              </a:rPr>
              <a:t>        </a:t>
            </a:r>
            <a:r>
              <a:rPr lang="en-US" sz="1800" b="0" strike="noStrike" spc="-1">
                <a:solidFill>
                  <a:srgbClr val="FF0000"/>
                </a:solidFill>
                <a:latin typeface="Tahoma"/>
                <a:ea typeface="新細明體"/>
              </a:rPr>
              <a:t>Row Col Value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Line 47"/>
          <p:cNvSpPr/>
          <p:nvPr/>
        </p:nvSpPr>
        <p:spPr>
          <a:xfrm>
            <a:off x="3132000" y="5300640"/>
            <a:ext cx="720720" cy="360"/>
          </a:xfrm>
          <a:prstGeom prst="line">
            <a:avLst/>
          </a:prstGeom>
          <a:ln w="762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69" name="Rectangle 48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1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Rectangle 49"/>
          <p:cNvSpPr/>
          <p:nvPr/>
        </p:nvSpPr>
        <p:spPr>
          <a:xfrm>
            <a:off x="1332000" y="155736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1" name="Rectangle 50"/>
          <p:cNvSpPr/>
          <p:nvPr/>
        </p:nvSpPr>
        <p:spPr>
          <a:xfrm>
            <a:off x="1332000" y="184644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2" name="Rectangle 51"/>
          <p:cNvSpPr/>
          <p:nvPr/>
        </p:nvSpPr>
        <p:spPr>
          <a:xfrm>
            <a:off x="1332000" y="213372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3" name="Rectangle 52"/>
          <p:cNvSpPr/>
          <p:nvPr/>
        </p:nvSpPr>
        <p:spPr>
          <a:xfrm>
            <a:off x="1332000" y="242244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4" name="Rectangle 53"/>
          <p:cNvSpPr/>
          <p:nvPr/>
        </p:nvSpPr>
        <p:spPr>
          <a:xfrm>
            <a:off x="1332000" y="270972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5" name="Rectangle 54"/>
          <p:cNvSpPr/>
          <p:nvPr/>
        </p:nvSpPr>
        <p:spPr>
          <a:xfrm>
            <a:off x="1332000" y="299880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6" name="Rectangle 55"/>
          <p:cNvSpPr/>
          <p:nvPr/>
        </p:nvSpPr>
        <p:spPr>
          <a:xfrm>
            <a:off x="1332000" y="328608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7" name="Rectangle 56"/>
          <p:cNvSpPr/>
          <p:nvPr/>
        </p:nvSpPr>
        <p:spPr>
          <a:xfrm>
            <a:off x="1332000" y="3575160"/>
            <a:ext cx="431280" cy="288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78" name="Rectangle 57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2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Rectangle 58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3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Rectangle 59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4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Rectangle 60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5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Rectangle 61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6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Rectangle 62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7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Rectangle 63"/>
          <p:cNvSpPr/>
          <p:nvPr/>
        </p:nvSpPr>
        <p:spPr>
          <a:xfrm>
            <a:off x="395280" y="189000"/>
            <a:ext cx="2520720" cy="431280"/>
          </a:xfrm>
          <a:prstGeom prst="rect">
            <a:avLst/>
          </a:prstGeom>
          <a:solidFill>
            <a:schemeClr val="tx1"/>
          </a:solidFill>
          <a:ln w="9525">
            <a:solidFill>
              <a:srgbClr val="40458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omic Sans MS"/>
                <a:ea typeface="新細明體"/>
              </a:rPr>
              <a:t>I = 8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Rectangle 64"/>
          <p:cNvSpPr/>
          <p:nvPr/>
        </p:nvSpPr>
        <p:spPr>
          <a:xfrm>
            <a:off x="179280" y="4437000"/>
            <a:ext cx="1944360" cy="230472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r" rtl="1">
              <a:lnSpc>
                <a:spcPct val="100000"/>
              </a:lnSpc>
            </a:pPr>
            <a:endParaRPr lang="en-US" sz="18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86" name="Line 65"/>
          <p:cNvSpPr/>
          <p:nvPr/>
        </p:nvSpPr>
        <p:spPr>
          <a:xfrm>
            <a:off x="179280" y="473040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87" name="Line 66"/>
          <p:cNvSpPr/>
          <p:nvPr/>
        </p:nvSpPr>
        <p:spPr>
          <a:xfrm>
            <a:off x="179280" y="501300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88" name="Line 67"/>
          <p:cNvSpPr/>
          <p:nvPr/>
        </p:nvSpPr>
        <p:spPr>
          <a:xfrm>
            <a:off x="179280" y="524808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89" name="Line 68"/>
          <p:cNvSpPr/>
          <p:nvPr/>
        </p:nvSpPr>
        <p:spPr>
          <a:xfrm>
            <a:off x="179280" y="549720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90" name="Line 69"/>
          <p:cNvSpPr/>
          <p:nvPr/>
        </p:nvSpPr>
        <p:spPr>
          <a:xfrm>
            <a:off x="179280" y="573372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91" name="Line 70"/>
          <p:cNvSpPr/>
          <p:nvPr/>
        </p:nvSpPr>
        <p:spPr>
          <a:xfrm>
            <a:off x="179280" y="597852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92" name="Line 71"/>
          <p:cNvSpPr/>
          <p:nvPr/>
        </p:nvSpPr>
        <p:spPr>
          <a:xfrm>
            <a:off x="179280" y="623700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93" name="Line 72"/>
          <p:cNvSpPr/>
          <p:nvPr/>
        </p:nvSpPr>
        <p:spPr>
          <a:xfrm>
            <a:off x="179280" y="6481440"/>
            <a:ext cx="1944720" cy="36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894" name="Line 73"/>
          <p:cNvSpPr/>
          <p:nvPr/>
        </p:nvSpPr>
        <p:spPr>
          <a:xfrm>
            <a:off x="610920" y="4437000"/>
            <a:ext cx="360" cy="2305080"/>
          </a:xfrm>
          <a:prstGeom prst="line">
            <a:avLst/>
          </a:prstGeom>
          <a:ln w="9525">
            <a:solidFill>
              <a:srgbClr val="40458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US" sz="1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CDABC5A-5DF1-37F6-D708-EA23A52CC915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50B7CB8-B3AD-BA40-E373-7D5F0289F594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269640" y="143216"/>
            <a:ext cx="8412120" cy="7790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28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بحث در مورد الگوريتم ترانهاده سريع</a:t>
            </a:r>
            <a:endParaRPr lang="en-US" sz="2800" b="0" strike="noStrike" spc="-1" dirty="0">
              <a:solidFill>
                <a:srgbClr val="40458C"/>
              </a:solidFill>
              <a:latin typeface="Tahoma"/>
            </a:endParaRPr>
          </a:p>
        </p:txBody>
      </p:sp>
      <p:pic>
        <p:nvPicPr>
          <p:cNvPr id="896" name="Picture 4" descr="program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</a:extLst>
          </a:blip>
          <a:srcRect r="5359" b="4539"/>
          <a:stretch/>
        </p:blipFill>
        <p:spPr>
          <a:xfrm>
            <a:off x="3708360" y="2019240"/>
            <a:ext cx="5327280" cy="4508280"/>
          </a:xfrm>
          <a:prstGeom prst="rect">
            <a:avLst/>
          </a:prstGeom>
          <a:ln w="9525">
            <a:noFill/>
          </a:ln>
        </p:spPr>
      </p:pic>
      <p:grpSp>
        <p:nvGrpSpPr>
          <p:cNvPr id="897" name="Group 28"/>
          <p:cNvGrpSpPr/>
          <p:nvPr/>
        </p:nvGrpSpPr>
        <p:grpSpPr>
          <a:xfrm>
            <a:off x="3492360" y="3716280"/>
            <a:ext cx="942480" cy="167760"/>
            <a:chOff x="3492360" y="3716280"/>
            <a:chExt cx="942480" cy="167760"/>
          </a:xfrm>
        </p:grpSpPr>
        <p:sp>
          <p:nvSpPr>
            <p:cNvPr id="898" name="Freeform 5"/>
            <p:cNvSpPr/>
            <p:nvPr/>
          </p:nvSpPr>
          <p:spPr>
            <a:xfrm>
              <a:off x="3492360" y="3718080"/>
              <a:ext cx="798840" cy="1080"/>
            </a:xfrm>
            <a:custGeom>
              <a:avLst/>
              <a:gdLst>
                <a:gd name="textAreaLeft" fmla="*/ 0 w 798840"/>
                <a:gd name="textAreaRight" fmla="*/ 799200 w 79884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734" h="1">
                  <a:moveTo>
                    <a:pt x="734" y="1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899" name="Freeform 6"/>
            <p:cNvSpPr/>
            <p:nvPr/>
          </p:nvSpPr>
          <p:spPr>
            <a:xfrm>
              <a:off x="3492360" y="3716280"/>
              <a:ext cx="5040" cy="1584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58400"/>
                <a:gd name="textAreaBottom" fmla="*/ 158760 h 158400"/>
              </a:gdLst>
              <a:ahLst/>
              <a:cxnLst/>
              <a:rect l="textAreaLeft" t="textAreaTop" r="textAreaRight" b="textAreaBottom"/>
              <a:pathLst>
                <a:path w="1" h="100">
                  <a:moveTo>
                    <a:pt x="0" y="0"/>
                  </a:moveTo>
                  <a:lnTo>
                    <a:pt x="0" y="10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00" name="Freeform 7"/>
            <p:cNvSpPr/>
            <p:nvPr/>
          </p:nvSpPr>
          <p:spPr>
            <a:xfrm>
              <a:off x="3492360" y="3882960"/>
              <a:ext cx="942480" cy="1080"/>
            </a:xfrm>
            <a:custGeom>
              <a:avLst/>
              <a:gdLst>
                <a:gd name="textAreaLeft" fmla="*/ 0 w 942480"/>
                <a:gd name="textAreaRight" fmla="*/ 942840 w 94248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866" h="1">
                  <a:moveTo>
                    <a:pt x="0" y="1"/>
                  </a:moveTo>
                  <a:lnTo>
                    <a:pt x="866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grpSp>
        <p:nvGrpSpPr>
          <p:cNvPr id="901" name="Group 29"/>
          <p:cNvGrpSpPr/>
          <p:nvPr/>
        </p:nvGrpSpPr>
        <p:grpSpPr>
          <a:xfrm>
            <a:off x="3492360" y="4052880"/>
            <a:ext cx="964800" cy="169200"/>
            <a:chOff x="3492360" y="4052880"/>
            <a:chExt cx="964800" cy="169200"/>
          </a:xfrm>
        </p:grpSpPr>
        <p:sp>
          <p:nvSpPr>
            <p:cNvPr id="902" name="Freeform 10"/>
            <p:cNvSpPr/>
            <p:nvPr/>
          </p:nvSpPr>
          <p:spPr>
            <a:xfrm>
              <a:off x="3493440" y="4054320"/>
              <a:ext cx="806040" cy="1080"/>
            </a:xfrm>
            <a:custGeom>
              <a:avLst/>
              <a:gdLst>
                <a:gd name="textAreaLeft" fmla="*/ 0 w 806040"/>
                <a:gd name="textAreaRight" fmla="*/ 806400 w 80604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736" h="1">
                  <a:moveTo>
                    <a:pt x="736" y="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03" name="Freeform 11"/>
            <p:cNvSpPr/>
            <p:nvPr/>
          </p:nvSpPr>
          <p:spPr>
            <a:xfrm>
              <a:off x="3492360" y="4052880"/>
              <a:ext cx="5040" cy="1584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58400"/>
                <a:gd name="textAreaBottom" fmla="*/ 158760 h 158400"/>
              </a:gdLst>
              <a:ahLst/>
              <a:cxnLst/>
              <a:rect l="textAreaLeft" t="textAreaTop" r="textAreaRight" b="textAreaBottom"/>
              <a:pathLst>
                <a:path w="1" h="100">
                  <a:moveTo>
                    <a:pt x="0" y="0"/>
                  </a:moveTo>
                  <a:lnTo>
                    <a:pt x="0" y="10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04" name="Freeform 12"/>
            <p:cNvSpPr/>
            <p:nvPr/>
          </p:nvSpPr>
          <p:spPr>
            <a:xfrm>
              <a:off x="3492360" y="4221000"/>
              <a:ext cx="964800" cy="1080"/>
            </a:xfrm>
            <a:custGeom>
              <a:avLst/>
              <a:gdLst>
                <a:gd name="textAreaLeft" fmla="*/ 0 w 964800"/>
                <a:gd name="textAreaRight" fmla="*/ 965160 w 96480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881" h="1">
                  <a:moveTo>
                    <a:pt x="0" y="0"/>
                  </a:moveTo>
                  <a:lnTo>
                    <a:pt x="881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grpSp>
        <p:nvGrpSpPr>
          <p:cNvPr id="905" name="Group 30"/>
          <p:cNvGrpSpPr/>
          <p:nvPr/>
        </p:nvGrpSpPr>
        <p:grpSpPr>
          <a:xfrm>
            <a:off x="3492360" y="4579920"/>
            <a:ext cx="968040" cy="218520"/>
            <a:chOff x="3492360" y="4579920"/>
            <a:chExt cx="968040" cy="218520"/>
          </a:xfrm>
        </p:grpSpPr>
        <p:sp>
          <p:nvSpPr>
            <p:cNvPr id="906" name="Freeform 14"/>
            <p:cNvSpPr/>
            <p:nvPr/>
          </p:nvSpPr>
          <p:spPr>
            <a:xfrm>
              <a:off x="3493440" y="4583160"/>
              <a:ext cx="798120" cy="1080"/>
            </a:xfrm>
            <a:custGeom>
              <a:avLst/>
              <a:gdLst>
                <a:gd name="textAreaLeft" fmla="*/ 0 w 798120"/>
                <a:gd name="textAreaRight" fmla="*/ 798480 w 79812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728" h="1">
                  <a:moveTo>
                    <a:pt x="728" y="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07" name="Freeform 15"/>
            <p:cNvSpPr/>
            <p:nvPr/>
          </p:nvSpPr>
          <p:spPr>
            <a:xfrm>
              <a:off x="3492360" y="4579920"/>
              <a:ext cx="720" cy="207720"/>
            </a:xfrm>
            <a:custGeom>
              <a:avLst/>
              <a:gdLst>
                <a:gd name="textAreaLeft" fmla="*/ 0 w 720"/>
                <a:gd name="textAreaRight" fmla="*/ 1080 w 720"/>
                <a:gd name="textAreaTop" fmla="*/ 0 h 207720"/>
                <a:gd name="textAreaBottom" fmla="*/ 208080 h 207720"/>
              </a:gdLst>
              <a:ahLst/>
              <a:cxnLst/>
              <a:rect l="textAreaLeft" t="textAreaTop" r="textAreaRight" b="textAreaBottom"/>
              <a:pathLst>
                <a:path w="1" h="131">
                  <a:moveTo>
                    <a:pt x="0" y="0"/>
                  </a:moveTo>
                  <a:lnTo>
                    <a:pt x="0" y="131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08" name="Freeform 16"/>
            <p:cNvSpPr/>
            <p:nvPr/>
          </p:nvSpPr>
          <p:spPr>
            <a:xfrm>
              <a:off x="3492360" y="4797360"/>
              <a:ext cx="968040" cy="1080"/>
            </a:xfrm>
            <a:custGeom>
              <a:avLst/>
              <a:gdLst>
                <a:gd name="textAreaLeft" fmla="*/ 0 w 968040"/>
                <a:gd name="textAreaRight" fmla="*/ 968400 w 96804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883" h="1">
                  <a:moveTo>
                    <a:pt x="0" y="0"/>
                  </a:moveTo>
                  <a:lnTo>
                    <a:pt x="883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909" name="Text Box 17"/>
          <p:cNvSpPr/>
          <p:nvPr/>
        </p:nvSpPr>
        <p:spPr>
          <a:xfrm>
            <a:off x="1928880" y="3573360"/>
            <a:ext cx="157104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3300"/>
                </a:solidFill>
                <a:latin typeface="Arial Unicode MS"/>
                <a:ea typeface="Arial Unicode MS"/>
              </a:rPr>
              <a:t>For columns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Text Box 19"/>
          <p:cNvSpPr/>
          <p:nvPr/>
        </p:nvSpPr>
        <p:spPr>
          <a:xfrm>
            <a:off x="1828800" y="3933720"/>
            <a:ext cx="167148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3300"/>
                </a:solidFill>
                <a:latin typeface="Arial Unicode MS"/>
                <a:ea typeface="Arial Unicode MS"/>
              </a:rPr>
              <a:t>For elements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1" name="Group 31"/>
          <p:cNvGrpSpPr/>
          <p:nvPr/>
        </p:nvGrpSpPr>
        <p:grpSpPr>
          <a:xfrm>
            <a:off x="3492360" y="5157720"/>
            <a:ext cx="820800" cy="719280"/>
            <a:chOff x="3492360" y="5157720"/>
            <a:chExt cx="820800" cy="719280"/>
          </a:xfrm>
        </p:grpSpPr>
        <p:sp>
          <p:nvSpPr>
            <p:cNvPr id="912" name="Freeform 21"/>
            <p:cNvSpPr/>
            <p:nvPr/>
          </p:nvSpPr>
          <p:spPr>
            <a:xfrm>
              <a:off x="3498120" y="5159520"/>
              <a:ext cx="815040" cy="1080"/>
            </a:xfrm>
            <a:custGeom>
              <a:avLst/>
              <a:gdLst>
                <a:gd name="textAreaLeft" fmla="*/ 0 w 815040"/>
                <a:gd name="textAreaRight" fmla="*/ 815400 w 815040"/>
                <a:gd name="textAreaTop" fmla="*/ 0 h 1080"/>
                <a:gd name="textAreaBottom" fmla="*/ 1440 h 1080"/>
              </a:gdLst>
              <a:ahLst/>
              <a:cxnLst/>
              <a:rect l="textAreaLeft" t="textAreaTop" r="textAreaRight" b="textAreaBottom"/>
              <a:pathLst>
                <a:path w="739" h="1">
                  <a:moveTo>
                    <a:pt x="739" y="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-43560" rIns="90000" bIns="-4356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13" name="Freeform 22"/>
            <p:cNvSpPr/>
            <p:nvPr/>
          </p:nvSpPr>
          <p:spPr>
            <a:xfrm>
              <a:off x="3492360" y="5157720"/>
              <a:ext cx="5040" cy="71712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717120"/>
                <a:gd name="textAreaBottom" fmla="*/ 717480 h 717120"/>
              </a:gdLst>
              <a:ahLst/>
              <a:cxnLst/>
              <a:rect l="textAreaLeft" t="textAreaTop" r="textAreaRight" b="textAreaBottom"/>
              <a:pathLst>
                <a:path w="1" h="452">
                  <a:moveTo>
                    <a:pt x="1" y="0"/>
                  </a:moveTo>
                  <a:lnTo>
                    <a:pt x="0" y="452"/>
                  </a:lnTo>
                </a:path>
              </a:pathLst>
            </a:custGeom>
            <a:noFill/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r" rtl="1">
                <a:lnSpc>
                  <a:spcPct val="100000"/>
                </a:lnSpc>
              </a:pPr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  <p:sp>
          <p:nvSpPr>
            <p:cNvPr id="914" name="Line 23"/>
            <p:cNvSpPr/>
            <p:nvPr/>
          </p:nvSpPr>
          <p:spPr>
            <a:xfrm>
              <a:off x="3497760" y="5876640"/>
              <a:ext cx="804240" cy="360"/>
            </a:xfrm>
            <a:prstGeom prst="line">
              <a:avLst/>
            </a:prstGeom>
            <a:ln w="9525">
              <a:solidFill>
                <a:srgbClr val="BA000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ctr" anchorCtr="1">
              <a:noAutofit/>
            </a:bodyPr>
            <a:lstStyle/>
            <a:p>
              <a:endParaRPr lang="en-US" sz="1000" b="0" strike="noStrike" spc="-1">
                <a:solidFill>
                  <a:srgbClr val="40458C"/>
                </a:solidFill>
                <a:latin typeface="Tahoma"/>
              </a:endParaRPr>
            </a:p>
          </p:txBody>
        </p:sp>
      </p:grpSp>
      <p:sp>
        <p:nvSpPr>
          <p:cNvPr id="915" name="Text Box 25"/>
          <p:cNvSpPr/>
          <p:nvPr/>
        </p:nvSpPr>
        <p:spPr>
          <a:xfrm>
            <a:off x="1819440" y="5300640"/>
            <a:ext cx="167148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3300"/>
                </a:solidFill>
                <a:latin typeface="Arial Unicode MS"/>
                <a:ea typeface="Arial Unicode MS"/>
              </a:rPr>
              <a:t>For elements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Text Box 32"/>
          <p:cNvSpPr/>
          <p:nvPr/>
        </p:nvSpPr>
        <p:spPr>
          <a:xfrm>
            <a:off x="1882800" y="4533840"/>
            <a:ext cx="157104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3300"/>
                </a:solidFill>
                <a:latin typeface="Arial Unicode MS"/>
                <a:ea typeface="Arial Unicode MS"/>
              </a:rPr>
              <a:t>For columns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Text Box 34"/>
          <p:cNvSpPr/>
          <p:nvPr/>
        </p:nvSpPr>
        <p:spPr>
          <a:xfrm>
            <a:off x="108360" y="4005360"/>
            <a:ext cx="2593800" cy="69617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609480" indent="-60948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</a:rPr>
              <a:t>Buildup </a:t>
            </a:r>
            <a:r>
              <a:rPr lang="en-US" sz="1800" b="0" strike="noStrike" spc="-1" dirty="0" err="1">
                <a:solidFill>
                  <a:srgbClr val="EED410"/>
                </a:solidFill>
                <a:latin typeface="Tahoma"/>
              </a:rPr>
              <a:t>row_term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EED410"/>
                </a:solidFill>
                <a:latin typeface="Tahoma"/>
              </a:rPr>
              <a:t>&amp; </a:t>
            </a:r>
            <a:r>
              <a:rPr lang="en-US" sz="1800" b="0" strike="noStrike" spc="-1" dirty="0" err="1">
                <a:solidFill>
                  <a:srgbClr val="EED410"/>
                </a:solidFill>
                <a:latin typeface="Tahoma"/>
              </a:rPr>
              <a:t>starting_pos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Text Box 35"/>
          <p:cNvSpPr/>
          <p:nvPr/>
        </p:nvSpPr>
        <p:spPr>
          <a:xfrm>
            <a:off x="269640" y="5338800"/>
            <a:ext cx="131184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ED410"/>
                </a:solidFill>
                <a:latin typeface="Tahoma"/>
              </a:rPr>
              <a:t>transpose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21D438D-2961-CCD6-8175-E7A372717A82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EB7B9ED-3D0A-F784-3DCD-882DB0AFDB4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366840" y="407880"/>
            <a:ext cx="8226000" cy="533816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28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بحث در مورد الگوريتم ترانهاده سريع</a:t>
            </a:r>
            <a:endParaRPr lang="en-US" sz="2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179280" y="1498680"/>
            <a:ext cx="8784720" cy="51699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9000" lnSpcReduction="10000"/>
          </a:bodyPr>
          <a:lstStyle/>
          <a:p>
            <a:pPr marL="511920" indent="-511920" algn="r" rtl="1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مقايسه الگوريتم ارائه شده براي بازنمايي اسپارس و بازنمايي دوبعدي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831960"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وقتي ماتريس اسپارس باشد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831960" lvl="1" indent="-44784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O(</a:t>
            </a:r>
            <a:r>
              <a:rPr lang="en-US" sz="2400" b="0" strike="noStrike" spc="-1" dirty="0" err="1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columns+elements</a:t>
            </a:r>
            <a:r>
              <a:rPr lang="en-US" sz="2400" b="0" strike="noStrike" spc="-1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)</a:t>
            </a:r>
            <a:r>
              <a:rPr lang="en-US" sz="2400" b="0" strike="noStrike" spc="-1" dirty="0">
                <a:solidFill>
                  <a:srgbClr val="E3CD74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vs. O(columns*rows)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831960"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هم در حافظه و هم در زمان اجرا صرفه جويي خواهد شد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831960" lvl="1" indent="-447840">
              <a:lnSpc>
                <a:spcPct val="100000"/>
              </a:lnSpc>
              <a:spcBef>
                <a:spcPts val="479"/>
              </a:spcBef>
              <a:buClr>
                <a:srgbClr val="40458C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elements --&gt; columns * rows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وقتي ماتريس اسپارس نباشد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         </a:t>
            </a:r>
            <a:r>
              <a:rPr sz="2400" dirty="0">
                <a:cs typeface="B Nazanin" panose="00000400000000000000" pitchFamily="2" charset="-78"/>
              </a:rPr>
              <a:t/>
            </a:r>
            <a:br>
              <a:rPr sz="2400" dirty="0">
                <a:cs typeface="B Nazanin" panose="00000400000000000000" pitchFamily="2" charset="-78"/>
              </a:rPr>
            </a:br>
            <a:r>
              <a:rPr lang="en-US" sz="2400" b="0" strike="noStrike" spc="-1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O(columns*rows)</a:t>
            </a:r>
            <a:endParaRPr lang="en-US" sz="2400" b="0" strike="noStrike" spc="-1" dirty="0">
              <a:solidFill>
                <a:srgbClr val="40458C"/>
              </a:solidFill>
              <a:latin typeface="Tahoma"/>
              <a:cs typeface="B Nazanin" panose="00000400000000000000" pitchFamily="2" charset="-78"/>
            </a:endParaRPr>
          </a:p>
          <a:p>
            <a:pPr marL="831960"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شبيه حالت استفاده از بازنمايي دوبعدي، فقط ضريب ثابت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FastTranspose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بزرگتر از حالت ارايه اي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511920" indent="-511920" algn="r" rtl="1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  <a:tabLst>
                <a:tab pos="0" algn="l"/>
              </a:tabLst>
            </a:pPr>
            <a:r>
              <a:rPr lang="fa-IR" sz="2800" b="0" strike="noStrike" spc="-1" dirty="0">
                <a:solidFill>
                  <a:srgbClr val="EEB42D"/>
                </a:solidFill>
                <a:latin typeface="Tahoma"/>
                <a:cs typeface="B Nazanin" panose="00000400000000000000" pitchFamily="2" charset="-78"/>
              </a:rPr>
              <a:t>هزينه: 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FastTranspose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در مقايسه با 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transpose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نيازمند حافظه بيشتري مي باشد.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511920" indent="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34D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	Additional </a:t>
            </a:r>
            <a:r>
              <a:rPr lang="en-US" sz="2000" b="0" strike="noStrike" spc="-1" dirty="0" err="1">
                <a:solidFill>
                  <a:srgbClr val="660066"/>
                </a:solidFill>
                <a:latin typeface="Tahoma"/>
                <a:ea typeface="Arial Unicode MS"/>
                <a:cs typeface="B Nazanin" panose="00000400000000000000" pitchFamily="2" charset="-78"/>
              </a:rPr>
              <a:t>row_terms</a:t>
            </a:r>
            <a:r>
              <a:rPr lang="en-US" sz="2000" b="0" strike="noStrike" spc="-1" dirty="0">
                <a:solidFill>
                  <a:srgbClr val="0034D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and </a:t>
            </a:r>
            <a:r>
              <a:rPr lang="en-US" sz="2000" b="0" strike="noStrike" spc="-1" dirty="0" err="1">
                <a:solidFill>
                  <a:srgbClr val="660066"/>
                </a:solidFill>
                <a:latin typeface="Tahoma"/>
                <a:ea typeface="Arial Unicode MS"/>
                <a:cs typeface="B Nazanin" panose="00000400000000000000" pitchFamily="2" charset="-78"/>
              </a:rPr>
              <a:t>starting_pos</a:t>
            </a:r>
            <a:r>
              <a:rPr lang="en-US" sz="2000" b="0" strike="noStrike" spc="-1" dirty="0">
                <a:solidFill>
                  <a:srgbClr val="0034DC"/>
                </a:solidFill>
                <a:latin typeface="Tahoma"/>
                <a:ea typeface="Arial Unicode MS"/>
                <a:cs typeface="B Nazanin" panose="00000400000000000000" pitchFamily="2" charset="-78"/>
              </a:rPr>
              <a:t> arrays</a:t>
            </a:r>
            <a:endParaRPr lang="en-US" sz="20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511920" indent="0" algn="r" rtl="1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EEB42D"/>
                </a:solidFill>
                <a:latin typeface="Tahoma"/>
                <a:ea typeface="Arial Unicode MS"/>
                <a:cs typeface="B Nazanin" panose="00000400000000000000" pitchFamily="2" charset="-78"/>
              </a:rPr>
              <a:t>	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11197A3-9A3D-86F4-34CD-E156330DC30B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 dirty="0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525B6B4-6646-D5EB-E148-127E2C583633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altLang="en-US" smtClean="0"/>
              <a:t>نوع داده </a:t>
            </a:r>
            <a:r>
              <a:rPr lang="en-US" altLang="en-US" smtClean="0"/>
              <a:t>Data Types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fa-IR" altLang="en-US" dirty="0" smtClean="0">
                <a:solidFill>
                  <a:schemeClr val="tx2"/>
                </a:solidFill>
              </a:rPr>
              <a:t>نوع داده</a:t>
            </a:r>
            <a:r>
              <a:rPr lang="fa-IR" altLang="en-US" dirty="0" smtClean="0"/>
              <a:t> بيانگر مشخصات زير است:</a:t>
            </a:r>
            <a:endParaRPr lang="en-US" altLang="en-US" dirty="0" smtClean="0"/>
          </a:p>
          <a:p>
            <a:pPr lvl="1" eaLnBrk="1" hangingPunct="1">
              <a:lnSpc>
                <a:spcPct val="150000"/>
              </a:lnSpc>
            </a:pPr>
            <a:r>
              <a:rPr lang="fa-IR" altLang="en-US" dirty="0" smtClean="0"/>
              <a:t>مجموعه مقادير ممكن</a:t>
            </a:r>
            <a:endParaRPr lang="en-US" altLang="en-US" dirty="0" smtClean="0"/>
          </a:p>
          <a:p>
            <a:pPr lvl="1" eaLnBrk="1" hangingPunct="1">
              <a:lnSpc>
                <a:spcPct val="150000"/>
              </a:lnSpc>
            </a:pPr>
            <a:r>
              <a:rPr lang="fa-IR" altLang="en-US" dirty="0" smtClean="0"/>
              <a:t>نحوه نمايش، كه براي همه مقادير ممكن يكسان است</a:t>
            </a:r>
            <a:endParaRPr lang="en-US" altLang="en-US" dirty="0" smtClean="0"/>
          </a:p>
          <a:p>
            <a:pPr lvl="1" eaLnBrk="1" hangingPunct="1">
              <a:lnSpc>
                <a:spcPct val="150000"/>
              </a:lnSpc>
            </a:pPr>
            <a:r>
              <a:rPr lang="fa-IR" altLang="en-US" dirty="0" smtClean="0"/>
              <a:t>مجموعه عمليات روي اين داده ها كه به شكل واحد روي همه مقادير ممكن اعمال مي شود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509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834A8-E3CF-CF14-FFCC-908ACE17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ذخیره آرایه ها به صورت یک بعدی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212324-689B-07F0-FC74-48723749F91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7160" y="1536280"/>
            <a:ext cx="8549280" cy="4113892"/>
          </a:xfrm>
          <a:ln w="38100"/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معمولا ارايه چند بعدي از طريق ذخيره سازي عضوهايش در يک آرايه يک بعدي پياده سازي مي شود.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800" b="1" spc="-1" dirty="0" smtClean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فواید </a:t>
            </a:r>
            <a:r>
              <a:rPr lang="fa-IR" sz="2800" b="1" spc="-1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این کار: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سادگی: آرایه های یک بعدی تعریف، مقداردهی و دسترسی ساده تری 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دارند</a:t>
            </a:r>
            <a:endParaRPr lang="fa-IR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6491D47-6787-705C-5FC8-6C4CBFC1D2A3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  <a:endParaRPr lang="fa-I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9F6D2FA-AF90-693D-5A50-BDAB8FC8ADCC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D7CBAF7-8404-47B1-A392-725208ED87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728382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نمايش آرايه ها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286603" y="1209072"/>
            <a:ext cx="8323517" cy="4850534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7500"/>
          </a:bodyPr>
          <a:lstStyle/>
          <a:p>
            <a:pPr marL="302400" indent="-30240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اگر يک ارايه به صورت 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0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]…[</a:t>
            </a:r>
            <a:r>
              <a:rPr lang="en-US" sz="2400" b="0" i="1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upper</a:t>
            </a:r>
            <a:r>
              <a:rPr lang="en-US" sz="2400" b="0" i="1" strike="noStrike" spc="-1" baseline="-25000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n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اعلان شده باشد تعداد عضوهاي اين ارايه برابر است با 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lnSpc>
                <a:spcPct val="100000"/>
              </a:lnSpc>
              <a:spcBef>
                <a:spcPts val="561"/>
              </a:spcBef>
              <a:buNone/>
            </a:pP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02400" indent="-30240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مثال: اگر ما 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a </a:t>
            </a:r>
            <a:r>
              <a:rPr lang="fa-IR" sz="20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را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به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صورت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a[10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][10][10] </a:t>
            </a:r>
            <a:r>
              <a:rPr lang="fa-IR" sz="20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اعلان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کنيم آنگاه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به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1000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واحد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حافظه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براي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ذخيره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ان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احتياج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داريم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02400" indent="-30240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اگر يک ارايه به صورت 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a[p</a:t>
            </a:r>
            <a:r>
              <a:rPr lang="en-US" sz="2400" b="0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..q</a:t>
            </a:r>
            <a:r>
              <a:rPr lang="en-US" sz="2400" b="0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][p</a:t>
            </a:r>
            <a:r>
              <a:rPr lang="en-US" sz="2400" b="0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2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..q</a:t>
            </a:r>
            <a:r>
              <a:rPr lang="en-US" sz="2400" b="0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2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]…[</a:t>
            </a:r>
            <a:r>
              <a:rPr lang="en-US" sz="2400" b="0" strike="noStrike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p</a:t>
            </a:r>
            <a:r>
              <a:rPr lang="en-US" sz="2400" b="0" strike="noStrike" spc="-1" baseline="-25000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n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..q</a:t>
            </a:r>
            <a:r>
              <a:rPr lang="en-US" sz="2400" b="0" strike="noStrike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n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اعلان شده باشد تعداد عضوهاي اين ارايه برابر است با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lnSpc>
                <a:spcPct val="100000"/>
              </a:lnSpc>
              <a:spcBef>
                <a:spcPts val="561"/>
              </a:spcBef>
              <a:buNone/>
            </a:pP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02400" indent="-302400" algn="r" rtl="1">
              <a:lnSpc>
                <a:spcPct val="100000"/>
              </a:lnSpc>
              <a:spcBef>
                <a:spcPts val="479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مثال: اگر ما 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a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را به صورت </a:t>
            </a:r>
            <a:r>
              <a:rPr lang="en-US" sz="20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a[4..5][2..4][1..2] [3..4] </a:t>
            </a:r>
            <a:r>
              <a:rPr lang="fa-IR" sz="20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اعلان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کنيم آنگاه اين </a:t>
            </a:r>
            <a:r>
              <a:rPr lang="fa-IR" sz="2400" b="0" strike="noStrike" spc="-1" dirty="0" smtClean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آرايه </a:t>
            </a:r>
            <a:r>
              <a:rPr lang="en-US" sz="21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2*3*2*2=24 </a:t>
            </a: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B Nazanin" panose="00000400000000000000" pitchFamily="2" charset="-78"/>
              </a:rPr>
              <a:t>عضو دارد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02400"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 type="sldNum" idx="44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ABB603C-5004-4F66-B713-565AE21059BF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926" name="Object 3"/>
          <p:cNvGraphicFramePr/>
          <p:nvPr>
            <p:extLst>
              <p:ext uri="{D42A27DB-BD31-4B8C-83A1-F6EECF244321}">
                <p14:modId xmlns:p14="http://schemas.microsoft.com/office/powerpoint/2010/main" val="3162753249"/>
              </p:ext>
            </p:extLst>
          </p:nvPr>
        </p:nvGraphicFramePr>
        <p:xfrm>
          <a:off x="1377396" y="1796536"/>
          <a:ext cx="961560" cy="65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927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1377396" y="1796536"/>
                        <a:ext cx="961560" cy="65520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8" name="Object 4"/>
          <p:cNvGraphicFramePr/>
          <p:nvPr>
            <p:extLst>
              <p:ext uri="{D42A27DB-BD31-4B8C-83A1-F6EECF244321}">
                <p14:modId xmlns:p14="http://schemas.microsoft.com/office/powerpoint/2010/main" val="2055418498"/>
              </p:ext>
            </p:extLst>
          </p:nvPr>
        </p:nvGraphicFramePr>
        <p:xfrm>
          <a:off x="1331808" y="3926296"/>
          <a:ext cx="1441080" cy="65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r:id="rId5" imgW="0" imgH="0" progId="Equation.DSMT4">
                  <p:embed/>
                </p:oleObj>
              </mc:Choice>
              <mc:Fallback>
                <p:oleObj r:id="rId5" imgW="0" imgH="0" progId="Equation.DSMT4">
                  <p:embed/>
                  <p:pic>
                    <p:nvPicPr>
                      <p:cNvPr id="929" name="Object 4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1331808" y="3926296"/>
                        <a:ext cx="1441080" cy="65520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/>
          </p:nvPr>
        </p:nvSpPr>
        <p:spPr>
          <a:xfrm>
            <a:off x="423081" y="1905120"/>
            <a:ext cx="8187039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آرايه هاي دوبعدي مي توانند به صورت </a:t>
            </a:r>
            <a:r>
              <a:rPr lang="fa-IR" sz="2800" b="1" strike="noStrike" spc="-1" dirty="0">
                <a:solidFill>
                  <a:srgbClr val="FFC000"/>
                </a:solidFill>
                <a:latin typeface="Tahoma"/>
                <a:cs typeface="B Nazanin" panose="00000400000000000000" pitchFamily="2" charset="-78"/>
              </a:rPr>
              <a:t>سطري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يا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fa-IR" sz="2800" b="1" strike="noStrike" spc="-1" dirty="0">
                <a:solidFill>
                  <a:srgbClr val="FFC000"/>
                </a:solidFill>
                <a:latin typeface="Tahoma"/>
                <a:cs typeface="B Nazanin" panose="00000400000000000000" pitchFamily="2" charset="-78"/>
              </a:rPr>
              <a:t>ستوني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ذخيره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شوند</a:t>
            </a:r>
            <a:endParaRPr lang="en-US" sz="2800" b="0" strike="noStrike" spc="-1" dirty="0">
              <a:solidFill>
                <a:srgbClr val="0034DC"/>
              </a:solidFill>
              <a:latin typeface="Tahoma"/>
              <a:ea typeface="Zar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در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روش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سطري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،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ابتدا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عناصر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سطر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اول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،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سپس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عناصر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سطردوم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و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غيره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ذخيره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شون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د.</a:t>
            </a:r>
            <a:endParaRPr lang="en-US" sz="2800" b="0" strike="noStrike" spc="-1" dirty="0">
              <a:solidFill>
                <a:srgbClr val="0034DC"/>
              </a:solidFill>
              <a:latin typeface="Tahoma"/>
              <a:ea typeface="Zar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در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روش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ستوني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،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ابتدا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عناصر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ستون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اول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،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سپس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عناصر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ستون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دوم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و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غيره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ذخيره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مي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شوند</a:t>
            </a:r>
            <a:r>
              <a:rPr lang="fa-IR" spc="-1" dirty="0">
                <a:solidFill>
                  <a:srgbClr val="0034DC"/>
                </a:solidFill>
                <a:latin typeface="Tahoma"/>
                <a:ea typeface="Zar"/>
                <a:cs typeface="B Nazanin" panose="00000400000000000000" pitchFamily="2" charset="-78"/>
              </a:rPr>
              <a:t>.</a:t>
            </a: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>
                <a:solidFill>
                  <a:srgbClr val="FF0000"/>
                </a:solidFill>
                <a:latin typeface="Tahoma"/>
              </a:rPr>
              <a:t> پياده سازي آرايه هاي چند بعدي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ftr" idx="45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sldNum" idx="4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E13D1A-B480-4DC2-8663-676E3E58D82D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B45E8BFB-58EF-8C04-D66E-CCD6AE997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Picture 2">
            <a:extLst>
              <a:ext uri="{FF2B5EF4-FFF2-40B4-BE49-F238E27FC236}">
                <a16:creationId xmlns="" xmlns:a16="http://schemas.microsoft.com/office/drawing/2014/main" id="{0E857BDD-3917-AC21-0341-0F54016B5C0D}"/>
              </a:ext>
            </a:extLst>
          </p:cNvPr>
          <p:cNvPicPr/>
          <p:nvPr/>
        </p:nvPicPr>
        <p:blipFill>
          <a:blip r:embed="rId2"/>
          <a:srcRect l="18993" t="25673" r="33024" b="25550"/>
          <a:stretch/>
        </p:blipFill>
        <p:spPr>
          <a:xfrm>
            <a:off x="4559696" y="863584"/>
            <a:ext cx="4911480" cy="3606480"/>
          </a:xfrm>
          <a:prstGeom prst="rect">
            <a:avLst/>
          </a:prstGeom>
          <a:ln w="28575">
            <a:noFill/>
          </a:ln>
        </p:spPr>
      </p:pic>
      <p:sp>
        <p:nvSpPr>
          <p:cNvPr id="939" name="PlaceHolder 1">
            <a:extLst>
              <a:ext uri="{FF2B5EF4-FFF2-40B4-BE49-F238E27FC236}">
                <a16:creationId xmlns="" xmlns:a16="http://schemas.microsoft.com/office/drawing/2014/main" id="{28E5985F-B6FF-CD4B-274B-EB950D3F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9" y="16160"/>
            <a:ext cx="8720919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چند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r>
              <a:rPr lang="fa-IR" sz="2800" b="1" strike="noStrike" spc="-1" dirty="0">
                <a:solidFill>
                  <a:srgbClr val="FF0000"/>
                </a:solidFill>
                <a:latin typeface="Tahoma"/>
              </a:rPr>
              <a:t> به روش سطری</a:t>
            </a:r>
            <a:endParaRPr lang="en-US" sz="2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40" name="PlaceHolder 2">
            <a:extLst>
              <a:ext uri="{FF2B5EF4-FFF2-40B4-BE49-F238E27FC236}">
                <a16:creationId xmlns="" xmlns:a16="http://schemas.microsoft.com/office/drawing/2014/main" id="{81A56CB1-8C7A-DDC3-4D94-23C4A0BB407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52044" y="4427962"/>
            <a:ext cx="7772040" cy="2374308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a[0][0]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باشد.</a:t>
            </a:r>
          </a:p>
          <a:p>
            <a:pPr indent="0" algn="r" rtl="1">
              <a:spcBef>
                <a:spcPts val="1417"/>
              </a:spcBef>
              <a:buNone/>
            </a:pP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a[0][1]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[0*(cols)+1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size</a:t>
            </a:r>
          </a:p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a[1][3]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[1*(cols)+3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size</a:t>
            </a: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a[2][1]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[2*(cols)+1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size</a:t>
            </a: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</a:pP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42" name="PlaceHolder 4">
            <a:extLst>
              <a:ext uri="{FF2B5EF4-FFF2-40B4-BE49-F238E27FC236}">
                <a16:creationId xmlns="" xmlns:a16="http://schemas.microsoft.com/office/drawing/2014/main" id="{79D4DB2E-C737-C6F4-6655-7041BE0DEC7E}"/>
              </a:ext>
            </a:extLst>
          </p:cNvPr>
          <p:cNvSpPr>
            <a:spLocks noGrp="1"/>
          </p:cNvSpPr>
          <p:nvPr>
            <p:ph type="sldNum" idx="48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E34880-7617-4E10-8343-0D251FA401E7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43" name="Picture 5">
            <a:extLst>
              <a:ext uri="{FF2B5EF4-FFF2-40B4-BE49-F238E27FC236}">
                <a16:creationId xmlns="" xmlns:a16="http://schemas.microsoft.com/office/drawing/2014/main" id="{E366142F-82A0-4F92-7C5D-8A4729926F1D}"/>
              </a:ext>
            </a:extLst>
          </p:cNvPr>
          <p:cNvPicPr/>
          <p:nvPr/>
        </p:nvPicPr>
        <p:blipFill>
          <a:blip r:embed="rId3"/>
          <a:srcRect l="9066" t="24516" r="30858" b="50657"/>
          <a:stretch/>
        </p:blipFill>
        <p:spPr>
          <a:xfrm>
            <a:off x="390780" y="1633148"/>
            <a:ext cx="4857480" cy="1815840"/>
          </a:xfrm>
          <a:prstGeom prst="rect">
            <a:avLst/>
          </a:prstGeom>
          <a:ln w="28575">
            <a:noFill/>
          </a:ln>
        </p:spPr>
      </p:pic>
      <p:sp>
        <p:nvSpPr>
          <p:cNvPr id="944" name="Right Arrow 7">
            <a:extLst>
              <a:ext uri="{FF2B5EF4-FFF2-40B4-BE49-F238E27FC236}">
                <a16:creationId xmlns="" xmlns:a16="http://schemas.microsoft.com/office/drawing/2014/main" id="{8C4F1CDB-C638-DE67-725D-40DA32FFAF8B}"/>
              </a:ext>
            </a:extLst>
          </p:cNvPr>
          <p:cNvSpPr/>
          <p:nvPr/>
        </p:nvSpPr>
        <p:spPr>
          <a:xfrm>
            <a:off x="5125428" y="2209523"/>
            <a:ext cx="1561973" cy="60849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ctr">
            <a:sp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fa-IR" sz="1400" b="0" strike="noStrike" spc="-1" dirty="0">
                <a:solidFill>
                  <a:srgbClr val="800000"/>
                </a:solidFill>
                <a:latin typeface="Tahoma"/>
                <a:cs typeface="Times New Roman"/>
              </a:rPr>
              <a:t>روش سطري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Text Box 10">
            <a:extLst>
              <a:ext uri="{FF2B5EF4-FFF2-40B4-BE49-F238E27FC236}">
                <a16:creationId xmlns="" xmlns:a16="http://schemas.microsoft.com/office/drawing/2014/main" id="{947FFFA9-A406-777E-CFDE-60B3148E6920}"/>
              </a:ext>
            </a:extLst>
          </p:cNvPr>
          <p:cNvSpPr/>
          <p:nvPr/>
        </p:nvSpPr>
        <p:spPr>
          <a:xfrm>
            <a:off x="934632" y="1223388"/>
            <a:ext cx="1595160" cy="302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400" b="1" strike="noStrike" spc="-1" dirty="0">
                <a:solidFill>
                  <a:srgbClr val="40458C"/>
                </a:solidFill>
                <a:latin typeface="Tahoma"/>
              </a:rPr>
              <a:t>int  a[3][5];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8241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3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" y="16160"/>
            <a:ext cx="8952930" cy="685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چند</a:t>
            </a:r>
            <a:r>
              <a:rPr lang="en-US" sz="28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28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r>
              <a:rPr lang="fa-IR" sz="2800" b="1" strike="noStrike" spc="-1" dirty="0">
                <a:solidFill>
                  <a:srgbClr val="FF0000"/>
                </a:solidFill>
                <a:latin typeface="Tahoma"/>
              </a:rPr>
              <a:t> به روش ستونی</a:t>
            </a:r>
            <a:endParaRPr lang="en-US" sz="28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390780" y="3512580"/>
            <a:ext cx="8315892" cy="2628916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a[0][0]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باشد.</a:t>
            </a:r>
          </a:p>
          <a:p>
            <a:pPr indent="0" algn="r" rtl="1">
              <a:spcBef>
                <a:spcPts val="1417"/>
              </a:spcBef>
              <a:buNone/>
            </a:pP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a[0][1]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[1*(rows)+0</a:t>
            </a:r>
            <a:r>
              <a:rPr lang="en-US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size</a:t>
            </a:r>
            <a:endParaRPr lang="en-US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a[1][3]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[3*(rows)+1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size</a:t>
            </a: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آدرس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a[2][1]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 +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[1*(rows)+2</a:t>
            </a:r>
            <a:r>
              <a:rPr lang="en-US" b="0" strike="noStrike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 * size</a:t>
            </a: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indent="0" algn="r" rtl="1">
              <a:spcBef>
                <a:spcPts val="1417"/>
              </a:spcBef>
              <a:buNone/>
            </a:pPr>
            <a:endParaRPr lang="en-US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 type="sldNum" idx="48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E34880-7617-4E10-8343-0D251FA401E7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44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43" name="Picture 5"/>
          <p:cNvPicPr/>
          <p:nvPr/>
        </p:nvPicPr>
        <p:blipFill>
          <a:blip r:embed="rId2"/>
          <a:srcRect l="9066" t="24516" r="30858" b="50657"/>
          <a:stretch/>
        </p:blipFill>
        <p:spPr>
          <a:xfrm>
            <a:off x="390780" y="1414780"/>
            <a:ext cx="4857480" cy="1815840"/>
          </a:xfrm>
          <a:prstGeom prst="rect">
            <a:avLst/>
          </a:prstGeom>
          <a:ln w="28575">
            <a:noFill/>
          </a:ln>
        </p:spPr>
      </p:pic>
      <p:sp>
        <p:nvSpPr>
          <p:cNvPr id="945" name="Text Box 10"/>
          <p:cNvSpPr/>
          <p:nvPr/>
        </p:nvSpPr>
        <p:spPr>
          <a:xfrm>
            <a:off x="934632" y="895836"/>
            <a:ext cx="1595160" cy="302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400" b="1" strike="noStrike" spc="-1" dirty="0">
                <a:solidFill>
                  <a:srgbClr val="40458C"/>
                </a:solidFill>
                <a:latin typeface="Tahoma"/>
              </a:rPr>
              <a:t>int  a[3][5];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3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638D84-E9BE-37BF-A03F-775EF0ED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>
            <a:extLst>
              <a:ext uri="{FF2B5EF4-FFF2-40B4-BE49-F238E27FC236}">
                <a16:creationId xmlns="" xmlns:a16="http://schemas.microsoft.com/office/drawing/2014/main" id="{9109FAA9-45CB-03AC-5D84-F16674D7552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28016" y="1664208"/>
            <a:ext cx="8329824" cy="4584312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آرایه یک بعدی: 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A:Array[l…u] of Type</a:t>
            </a: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4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]=H+(</a:t>
            </a:r>
            <a:r>
              <a:rPr lang="en-US" sz="24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-l)*(size of element type)</a:t>
            </a:r>
          </a:p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endParaRPr lang="en-US" sz="2400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آرایه دو بعدی: 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A:Array[l1…u1][l2…u2] of Type</a:t>
            </a:r>
          </a:p>
          <a:p>
            <a:pPr marL="0" indent="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fa-IR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روش سطری</a:t>
            </a:r>
            <a:endParaRPr lang="en-US" sz="2400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0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i,j</a:t>
            </a:r>
            <a:r>
              <a:rPr lang="en-US" sz="20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]=H+[(i-l1)*(u2-l2+1) + (j-l2)](size of element type)</a:t>
            </a:r>
            <a:endParaRPr lang="en-US" sz="20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fa-IR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روش ستونی</a:t>
            </a:r>
            <a:endParaRPr lang="en-US" sz="2400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0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0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i,j</a:t>
            </a:r>
            <a:r>
              <a:rPr lang="en-US" sz="20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]=H+[(j-l2)*(u1-l1+1) + (i-l1)](size of element type)</a:t>
            </a:r>
            <a:endParaRPr lang="en-US" sz="20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31" name="PlaceHolder 2">
            <a:extLst>
              <a:ext uri="{FF2B5EF4-FFF2-40B4-BE49-F238E27FC236}">
                <a16:creationId xmlns="" xmlns:a16="http://schemas.microsoft.com/office/drawing/2014/main" id="{0BFABEEB-12D1-69B9-80B2-004268BD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5432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چند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32" name="PlaceHolder 3">
            <a:extLst>
              <a:ext uri="{FF2B5EF4-FFF2-40B4-BE49-F238E27FC236}">
                <a16:creationId xmlns="" xmlns:a16="http://schemas.microsoft.com/office/drawing/2014/main" id="{8C75B817-E6ED-2F33-A503-69E23E0800B3}"/>
              </a:ext>
            </a:extLst>
          </p:cNvPr>
          <p:cNvSpPr>
            <a:spLocks noGrp="1"/>
          </p:cNvSpPr>
          <p:nvPr>
            <p:ph type="ftr" idx="45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3" name="PlaceHolder 4">
            <a:extLst>
              <a:ext uri="{FF2B5EF4-FFF2-40B4-BE49-F238E27FC236}">
                <a16:creationId xmlns="" xmlns:a16="http://schemas.microsoft.com/office/drawing/2014/main" id="{864059F0-2C6F-5A67-9932-FD9F410D9D9B}"/>
              </a:ext>
            </a:extLst>
          </p:cNvPr>
          <p:cNvSpPr>
            <a:spLocks noGrp="1"/>
          </p:cNvSpPr>
          <p:nvPr>
            <p:ph type="sldNum" idx="4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E13D1A-B480-4DC2-8663-676E3E58D82D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4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73170DAF-0CC3-1F0F-990E-B6AAED311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>
            <a:extLst>
              <a:ext uri="{FF2B5EF4-FFF2-40B4-BE49-F238E27FC236}">
                <a16:creationId xmlns="" xmlns:a16="http://schemas.microsoft.com/office/drawing/2014/main" id="{3CDCE383-F015-1CDB-EFA7-7E86CF9517A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-73152" y="1664208"/>
            <a:ext cx="8530992" cy="4584312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آرایه سه بعدی: </a:t>
            </a:r>
            <a:r>
              <a:rPr lang="en-US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A:Array[l1…u1][l2…u2][l3…u3] of Type</a:t>
            </a:r>
          </a:p>
          <a:p>
            <a:pPr marL="0" indent="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روش سطری</a:t>
            </a:r>
            <a:endParaRPr lang="en-US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4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i,j,k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]=H+[(i-l1)*(u2-l2+1)*(u3-l3+1) + (j-l2) *(u3-l3+1)+(k-l3)] (size of element type)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روش ستونی</a:t>
            </a:r>
            <a:endParaRPr lang="en-US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</a:t>
            </a:r>
            <a:r>
              <a:rPr lang="en-US" sz="2400" spc="-1" dirty="0" err="1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i,j,k</a:t>
            </a:r>
            <a:r>
              <a:rPr lang="en-US" sz="2400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]=H+[(k-l3)*(u2-l2+1)*(u1-l1+1)+(j-l2)*(u1-l1+1) + (i-l1)](size of element type)</a:t>
            </a:r>
            <a:endParaRPr lang="en-US" sz="24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343080" indent="-343080" algn="l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931" name="PlaceHolder 2">
            <a:extLst>
              <a:ext uri="{FF2B5EF4-FFF2-40B4-BE49-F238E27FC236}">
                <a16:creationId xmlns="" xmlns:a16="http://schemas.microsoft.com/office/drawing/2014/main" id="{D549F7F2-11A0-A016-8783-390EA507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5432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fa-IR" sz="3600" b="1" spc="-1" dirty="0">
                <a:solidFill>
                  <a:srgbClr val="FF0000"/>
                </a:solidFill>
                <a:latin typeface="Tahoma"/>
              </a:rPr>
              <a:t>سه</a:t>
            </a:r>
            <a:r>
              <a:rPr lang="en-US" sz="36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36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endParaRPr lang="en-US" sz="36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32" name="PlaceHolder 3">
            <a:extLst>
              <a:ext uri="{FF2B5EF4-FFF2-40B4-BE49-F238E27FC236}">
                <a16:creationId xmlns="" xmlns:a16="http://schemas.microsoft.com/office/drawing/2014/main" id="{205FB861-7561-BF5B-BAC6-8C2869218072}"/>
              </a:ext>
            </a:extLst>
          </p:cNvPr>
          <p:cNvSpPr>
            <a:spLocks noGrp="1"/>
          </p:cNvSpPr>
          <p:nvPr>
            <p:ph type="ftr" idx="45"/>
          </p:nvPr>
        </p:nvSpPr>
        <p:spPr>
          <a:xfrm>
            <a:off x="2819520" y="6248520"/>
            <a:ext cx="32000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lang="fa-IR" sz="1400" b="0" strike="noStrike" spc="-1">
                <a:solidFill>
                  <a:srgbClr val="40458C"/>
                </a:solidFill>
                <a:latin typeface="Tahoma"/>
                <a:cs typeface="Zar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fa-IR" sz="1400" b="0" strike="noStrike" spc="-1">
                <a:solidFill>
                  <a:srgbClr val="40458C"/>
                </a:solidFill>
                <a:latin typeface="Tahoma"/>
                <a:cs typeface="Zar"/>
              </a:rPr>
              <a:t>دانشگاه بوعلی سینا دانشکده مهندسی کامپيوتر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3" name="PlaceHolder 4">
            <a:extLst>
              <a:ext uri="{FF2B5EF4-FFF2-40B4-BE49-F238E27FC236}">
                <a16:creationId xmlns="" xmlns:a16="http://schemas.microsoft.com/office/drawing/2014/main" id="{67D644DE-9681-7912-101C-6269016DAC1B}"/>
              </a:ext>
            </a:extLst>
          </p:cNvPr>
          <p:cNvSpPr>
            <a:spLocks noGrp="1"/>
          </p:cNvSpPr>
          <p:nvPr>
            <p:ph type="sldNum" idx="4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E13D1A-B480-4DC2-8663-676E3E58D82D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46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38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446616" y="116100"/>
            <a:ext cx="850716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چند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r>
              <a:rPr lang="fa-IR" sz="4000" b="1" strike="noStrike" spc="-1" dirty="0">
                <a:solidFill>
                  <a:srgbClr val="FF0000"/>
                </a:solidFill>
                <a:latin typeface="Tahoma"/>
              </a:rPr>
              <a:t> به روش سطری</a:t>
            </a:r>
            <a:endParaRPr lang="en-US" sz="40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/>
          </p:nvPr>
        </p:nvSpPr>
        <p:spPr>
          <a:xfrm>
            <a:off x="96840" y="1773360"/>
            <a:ext cx="8507160" cy="23032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با تعميم بحث ارائه شده فرمول ادرس هر عضو</a:t>
            </a:r>
            <a:r>
              <a:rPr lang="en-US" sz="28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A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0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]…[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n-1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در يک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Zar"/>
              </a:rPr>
              <a:t>ارايه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</a:rPr>
              <a:t>n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800" b="0" strike="noStrike" spc="-1" dirty="0" err="1" smtClean="0">
                <a:solidFill>
                  <a:srgbClr val="0034DC"/>
                </a:solidFill>
                <a:latin typeface="Tahoma"/>
                <a:ea typeface="新細明體"/>
              </a:rPr>
              <a:t>بعدي</a:t>
            </a:r>
            <a:r>
              <a:rPr lang="en-US" sz="2800" b="0" strike="noStrike" spc="-1" dirty="0" smtClean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که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به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800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صورت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A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0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]…[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n-1</a:t>
            </a:r>
            <a:r>
              <a:rPr lang="en-US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</a:rPr>
              <a:t>]</a:t>
            </a:r>
            <a:r>
              <a:rPr lang="fa-IR" sz="2400" b="0" strike="noStrike" spc="-1" dirty="0" smtClean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Zar"/>
              </a:rPr>
              <a:t>به 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صورت زير به دست </a:t>
            </a:r>
            <a:r>
              <a:rPr lang="fa-IR" sz="2800" b="0" strike="noStrike" spc="-1" dirty="0" smtClean="0">
                <a:solidFill>
                  <a:srgbClr val="0034DC"/>
                </a:solidFill>
                <a:latin typeface="Tahoma"/>
                <a:cs typeface="Zar"/>
              </a:rPr>
              <a:t>مي آيد.</a:t>
            </a:r>
            <a:endParaRPr lang="en-US" sz="2800" b="0" strike="noStrike" spc="-1" dirty="0">
              <a:solidFill>
                <a:srgbClr val="0034DC"/>
              </a:solidFill>
              <a:latin typeface="Tahoma"/>
            </a:endParaRPr>
          </a:p>
        </p:txBody>
      </p:sp>
      <p:pic>
        <p:nvPicPr>
          <p:cNvPr id="959" name="Picture 4" descr="p79formul"/>
          <p:cNvPicPr/>
          <p:nvPr/>
        </p:nvPicPr>
        <p:blipFill>
          <a:blip r:embed="rId2"/>
          <a:srcRect l="25058" t="62052" b="2466"/>
          <a:stretch/>
        </p:blipFill>
        <p:spPr>
          <a:xfrm>
            <a:off x="239248" y="4255072"/>
            <a:ext cx="4304880" cy="1439640"/>
          </a:xfrm>
          <a:prstGeom prst="rect">
            <a:avLst/>
          </a:prstGeom>
          <a:ln w="9525">
            <a:noFill/>
          </a:ln>
        </p:spPr>
      </p:pic>
      <p:grpSp>
        <p:nvGrpSpPr>
          <p:cNvPr id="960" name="Group 9"/>
          <p:cNvGrpSpPr/>
          <p:nvPr/>
        </p:nvGrpSpPr>
        <p:grpSpPr>
          <a:xfrm>
            <a:off x="4962008" y="3686576"/>
            <a:ext cx="3526920" cy="2447640"/>
            <a:chOff x="5016600" y="3454560"/>
            <a:chExt cx="3526920" cy="2447640"/>
          </a:xfrm>
        </p:grpSpPr>
        <p:pic>
          <p:nvPicPr>
            <p:cNvPr id="961" name="Picture 6" descr="p79formul"/>
            <p:cNvPicPr/>
            <p:nvPr/>
          </p:nvPicPr>
          <p:blipFill>
            <a:blip r:embed="rId2"/>
            <a:srcRect l="3762" r="34847" b="39672"/>
            <a:stretch/>
          </p:blipFill>
          <p:spPr>
            <a:xfrm>
              <a:off x="5016600" y="3454560"/>
              <a:ext cx="3526920" cy="244764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62" name="Picture 8" descr="p79formul"/>
            <p:cNvPicPr/>
            <p:nvPr/>
          </p:nvPicPr>
          <p:blipFill>
            <a:blip r:embed="rId2"/>
            <a:srcRect l="1266" t="62052" r="74942" b="7793"/>
            <a:stretch/>
          </p:blipFill>
          <p:spPr>
            <a:xfrm>
              <a:off x="7105680" y="4678200"/>
              <a:ext cx="1366560" cy="122364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1451DDE-E78F-5B11-80F5-227FE0C7A46D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C15E3A4-D8A6-0C85-12C5-6094887F60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F9BE3ACF-F577-4A23-654D-5CE38A14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>
            <a:extLst>
              <a:ext uri="{FF2B5EF4-FFF2-40B4-BE49-F238E27FC236}">
                <a16:creationId xmlns="" xmlns:a16="http://schemas.microsoft.com/office/drawing/2014/main" id="{EAEDCBC9-E5C2-7AA7-AD71-9397614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6" y="116100"/>
            <a:ext cx="850716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پياده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سازي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آرايه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هاي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چند</a:t>
            </a:r>
            <a:r>
              <a:rPr lang="en-US" sz="4000" b="1" strike="noStrike" spc="-1" dirty="0">
                <a:solidFill>
                  <a:srgbClr val="FF0000"/>
                </a:solidFill>
                <a:latin typeface="Tahoma"/>
              </a:rPr>
              <a:t> </a:t>
            </a:r>
            <a:r>
              <a:rPr lang="en-US" sz="4000" b="1" strike="noStrike" spc="-1" dirty="0" err="1">
                <a:solidFill>
                  <a:srgbClr val="FF0000"/>
                </a:solidFill>
                <a:latin typeface="Tahoma"/>
              </a:rPr>
              <a:t>بعدي</a:t>
            </a:r>
            <a:r>
              <a:rPr lang="fa-IR" sz="4000" b="1" strike="noStrike" spc="-1" dirty="0">
                <a:solidFill>
                  <a:srgbClr val="FF0000"/>
                </a:solidFill>
                <a:latin typeface="Tahoma"/>
              </a:rPr>
              <a:t> به روش ستونی</a:t>
            </a:r>
            <a:endParaRPr lang="en-US" sz="40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58" name="PlaceHolder 2">
            <a:extLst>
              <a:ext uri="{FF2B5EF4-FFF2-40B4-BE49-F238E27FC236}">
                <a16:creationId xmlns="" xmlns:a16="http://schemas.microsoft.com/office/drawing/2014/main" id="{52AFA20D-7E01-EC36-B10F-ECEB1864EFA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96840" y="1773360"/>
            <a:ext cx="8507160" cy="4474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Zar"/>
              </a:rPr>
              <a:t>با تعميم بحث ارائه شده فرمول ادرس هر عضو</a:t>
            </a:r>
            <a:r>
              <a:rPr lang="en-US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A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0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]…[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i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n-1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 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Zar"/>
              </a:rPr>
              <a:t>در يک ارايه 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n </a:t>
            </a:r>
            <a:r>
              <a:rPr lang="en-US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بعدي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که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به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b="0" strike="noStrike" spc="-1" dirty="0" err="1">
                <a:solidFill>
                  <a:srgbClr val="0034DC"/>
                </a:solidFill>
                <a:latin typeface="Tahoma"/>
                <a:ea typeface="新細明體"/>
              </a:rPr>
              <a:t>صورت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 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A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0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]…[</a:t>
            </a:r>
            <a:r>
              <a:rPr lang="en-US" sz="2400" b="0" i="1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upper</a:t>
            </a:r>
            <a:r>
              <a:rPr lang="en-US" sz="2400" b="0" i="1" strike="noStrike" spc="-1" baseline="-25000" dirty="0">
                <a:solidFill>
                  <a:srgbClr val="0034DC"/>
                </a:solidFill>
                <a:latin typeface="Tahoma"/>
                <a:ea typeface="新細明體"/>
              </a:rPr>
              <a:t>n-1</a:t>
            </a:r>
            <a:r>
              <a:rPr lang="en-US" sz="2400" b="0" strike="noStrike" spc="-1" dirty="0">
                <a:solidFill>
                  <a:srgbClr val="0034DC"/>
                </a:solidFill>
                <a:latin typeface="Tahoma"/>
                <a:ea typeface="新細明體"/>
              </a:rPr>
              <a:t>]  </a:t>
            </a:r>
            <a:r>
              <a:rPr lang="fa-IR" b="0" strike="noStrike" spc="-1" dirty="0">
                <a:solidFill>
                  <a:srgbClr val="0034DC"/>
                </a:solidFill>
                <a:latin typeface="Tahoma"/>
                <a:cs typeface="Zar"/>
              </a:rPr>
              <a:t>به صورت زير به دست مي ايد.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H+i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n-1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n-2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n-3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…upper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1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0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 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i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n-2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n-3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…upper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1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b="0" strike="noStrike" spc="-1" baseline="-25000" dirty="0">
                <a:solidFill>
                  <a:srgbClr val="0034DC"/>
                </a:solidFill>
                <a:latin typeface="Tahoma"/>
              </a:rPr>
              <a:t>0</a:t>
            </a:r>
            <a:r>
              <a:rPr lang="en-US" b="0" strike="noStrike" spc="-1" dirty="0">
                <a:solidFill>
                  <a:srgbClr val="0034DC"/>
                </a:solidFill>
                <a:latin typeface="Tahoma"/>
              </a:rPr>
              <a:t>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dirty="0">
                <a:solidFill>
                  <a:srgbClr val="0034DC"/>
                </a:solidFill>
                <a:latin typeface="Tahoma"/>
              </a:rPr>
              <a:t>…+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dirty="0">
                <a:solidFill>
                  <a:srgbClr val="0034DC"/>
                </a:solidFill>
                <a:latin typeface="Tahoma"/>
              </a:rPr>
              <a:t>i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2</a:t>
            </a:r>
            <a:r>
              <a:rPr lang="en-US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1</a:t>
            </a:r>
            <a:r>
              <a:rPr lang="en-US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0</a:t>
            </a:r>
            <a:r>
              <a:rPr lang="en-US" spc="-1" dirty="0">
                <a:solidFill>
                  <a:srgbClr val="0034DC"/>
                </a:solidFill>
                <a:latin typeface="Tahoma"/>
              </a:rPr>
              <a:t>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dirty="0">
                <a:solidFill>
                  <a:srgbClr val="0034DC"/>
                </a:solidFill>
                <a:latin typeface="Tahoma"/>
              </a:rPr>
              <a:t>i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1</a:t>
            </a:r>
            <a:r>
              <a:rPr lang="en-US" spc="-1" dirty="0">
                <a:solidFill>
                  <a:srgbClr val="0034DC"/>
                </a:solidFill>
                <a:latin typeface="Tahoma"/>
              </a:rPr>
              <a:t>upper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0</a:t>
            </a:r>
            <a:r>
              <a:rPr lang="en-US" spc="-1" dirty="0">
                <a:solidFill>
                  <a:srgbClr val="0034DC"/>
                </a:solidFill>
                <a:latin typeface="Tahoma"/>
              </a:rPr>
              <a:t>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dirty="0">
                <a:solidFill>
                  <a:srgbClr val="0034DC"/>
                </a:solidFill>
                <a:latin typeface="Tahoma"/>
              </a:rPr>
              <a:t>i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</a:rPr>
              <a:t>0</a:t>
            </a:r>
          </a:p>
          <a:p>
            <a:pPr marL="0" indent="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endParaRPr lang="en-US" b="0" strike="noStrike" spc="-1" dirty="0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C04069C-8E39-DF1F-C943-5FC2CE91F9D2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9519EAA-49FD-4F3E-36AC-1B030297646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BF0859-955D-26BD-5E15-2AA140B2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>
            <a:extLst>
              <a:ext uri="{FF2B5EF4-FFF2-40B4-BE49-F238E27FC236}">
                <a16:creationId xmlns="" xmlns:a16="http://schemas.microsoft.com/office/drawing/2014/main" id="{338B5071-F5EE-6393-CB97-B28D685A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6" y="116100"/>
            <a:ext cx="850716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pc="-1" dirty="0">
                <a:solidFill>
                  <a:srgbClr val="FF0000"/>
                </a:solidFill>
                <a:latin typeface="Tahoma"/>
              </a:rPr>
              <a:t>مثال</a:t>
            </a:r>
            <a:endParaRPr lang="en-US" sz="40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58" name="PlaceHolder 2">
            <a:extLst>
              <a:ext uri="{FF2B5EF4-FFF2-40B4-BE49-F238E27FC236}">
                <a16:creationId xmlns="" xmlns:a16="http://schemas.microsoft.com/office/drawing/2014/main" id="{B57DFB96-3A84-BB9E-4AFE-DF363BE1433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96840" y="1773360"/>
            <a:ext cx="8507160" cy="4474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آرایه دو بعدی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A[3..10, 1..20]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در آدرس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حافظه به صورت سطری ذخیره شده و از نوع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integer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است.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A[6,10]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چ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ندمین عنصر </a:t>
            </a:r>
            <a:r>
              <a:rPr lang="fa-IR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ذخیره 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شده است و آدرس آن چیست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؟</a:t>
            </a:r>
          </a:p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فرض کنید هر 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int</a:t>
            </a: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2byte</a:t>
            </a: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فضا اشغال می کند.</a:t>
            </a:r>
          </a:p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endParaRPr lang="fa-IR" spc="-1" baseline="-25000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Address A[6,10]= H +[(6-3)*20+(10-1)]*2byte=H+69*2byte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endParaRPr lang="en-US" spc="-1" baseline="-25000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A[6,10]=(6-3)*20+(10-1)</a:t>
            </a:r>
            <a:r>
              <a:rPr lang="en-US" spc="-1" baseline="-25000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+1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=70</a:t>
            </a:r>
            <a:r>
              <a:rPr lang="en-US" spc="-1" baseline="30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th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member</a:t>
            </a:r>
          </a:p>
          <a:p>
            <a:pPr marL="0" indent="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BD8A50F-2E57-7F13-0890-93DCB2BCC78B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83B063D-DE05-C6EB-69F4-655F6F23F559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 idx="4294967295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600" b="1" strike="noStrike" spc="-1">
                <a:solidFill>
                  <a:srgbClr val="FF0000"/>
                </a:solidFill>
                <a:latin typeface="Tahoma"/>
                <a:cs typeface="Zar"/>
              </a:rPr>
              <a:t>نوع داده اي مجرد</a:t>
            </a:r>
            <a:endParaRPr lang="en-US" sz="3600" b="0" strike="noStrike" spc="-1">
              <a:solidFill>
                <a:srgbClr val="40458C"/>
              </a:solidFill>
              <a:latin typeface="Tahoma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864229554"/>
              </p:ext>
            </p:extLst>
          </p:nvPr>
        </p:nvGraphicFramePr>
        <p:xfrm>
          <a:off x="635040" y="1790640"/>
          <a:ext cx="7772040" cy="411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9" name="PlaceHolder 3"/>
          <p:cNvSpPr>
            <a:spLocks noGrp="1"/>
          </p:cNvSpPr>
          <p:nvPr>
            <p:ph type="sldNum" idx="4294967295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800" b="0" strike="noStrike" spc="-1">
                <a:solidFill>
                  <a:srgbClr val="40458C"/>
                </a:solidFill>
                <a:latin typeface="Tahom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03C7994-9DBC-401C-9605-2680AE0102AB}" type="slidenum">
              <a:rPr lang="en-US" sz="1800" b="0" strike="noStrike" spc="-1">
                <a:solidFill>
                  <a:srgbClr val="40458C"/>
                </a:solidFill>
                <a:latin typeface="Tahoma"/>
              </a:rPr>
              <a:t>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6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F03758-6E5E-D17C-F2A3-701FC921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>
            <a:extLst>
              <a:ext uri="{FF2B5EF4-FFF2-40B4-BE49-F238E27FC236}">
                <a16:creationId xmlns="" xmlns:a16="http://schemas.microsoft.com/office/drawing/2014/main" id="{A0468E29-66A9-F329-74E3-836B3A83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6" y="116100"/>
            <a:ext cx="850716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pc="-1" dirty="0">
                <a:solidFill>
                  <a:srgbClr val="FF0000"/>
                </a:solidFill>
                <a:latin typeface="Tahoma"/>
              </a:rPr>
              <a:t>مثال</a:t>
            </a:r>
            <a:endParaRPr lang="en-US" sz="40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58" name="PlaceHolder 2">
            <a:extLst>
              <a:ext uri="{FF2B5EF4-FFF2-40B4-BE49-F238E27FC236}">
                <a16:creationId xmlns="" xmlns:a16="http://schemas.microsoft.com/office/drawing/2014/main" id="{659B67D0-AB88-99A0-8334-0F93E75EA29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96840" y="1517904"/>
            <a:ext cx="8856936" cy="4928616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/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آرایه سه بعدی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A[-1..6, 0..5, 2..6]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در آدرس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H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حافظه به صورت ستونی ذخیره شده است. </a:t>
            </a:r>
            <a:r>
              <a:rPr lang="en-US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A[4,2,5]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چ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ندمین عنصر </a:t>
            </a:r>
            <a:r>
              <a:rPr lang="fa-IR" spc="-1" dirty="0" smtClean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ذخیره </a:t>
            </a:r>
            <a:r>
              <a:rPr lang="fa-IR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شده است و آدرس آن چیست</a:t>
            </a:r>
            <a:r>
              <a:rPr lang="fa-IR" sz="2800" b="0" strike="noStrike" spc="-1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؟</a:t>
            </a:r>
          </a:p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فرض کنید هر 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int</a:t>
            </a: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برابر 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2byte</a:t>
            </a:r>
            <a:r>
              <a:rPr lang="fa-IR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فضا اشغال می کند.</a:t>
            </a:r>
          </a:p>
          <a:p>
            <a:pPr marL="343080" indent="-34308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Font typeface="Symbol" charset="2"/>
              <a:buChar char=""/>
            </a:pPr>
            <a:endParaRPr lang="fa-IR" spc="-1" baseline="-25000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Address A[4,2,5]= H +[(5-2)*(5-0+1)*(6-(-1)+1) 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(2-0)*(6-(-1)+1)+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(4-(-1))]*2byte=H+165*2byte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endParaRPr lang="en-US" spc="-1" baseline="-25000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A[4,2,5]=[(5-2)*(5-0+1)*(6-(-1)+1) 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(2-0)*(6-(-1)+1)+</a:t>
            </a:r>
          </a:p>
          <a:p>
            <a:pPr marL="0" indent="0" algn="just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(4-(-1))]</a:t>
            </a:r>
            <a:r>
              <a:rPr lang="en-US" spc="-1" baseline="-25000" dirty="0">
                <a:solidFill>
                  <a:srgbClr val="FF0000"/>
                </a:solidFill>
                <a:latin typeface="Tahoma"/>
                <a:cs typeface="B Nazanin" panose="00000400000000000000" pitchFamily="2" charset="-78"/>
              </a:rPr>
              <a:t>+1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=166</a:t>
            </a:r>
            <a:r>
              <a:rPr lang="en-US" spc="-1" baseline="30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th</a:t>
            </a:r>
            <a:r>
              <a:rPr lang="en-US" spc="-1" baseline="-25000" dirty="0">
                <a:solidFill>
                  <a:srgbClr val="0034DC"/>
                </a:solidFill>
                <a:latin typeface="Tahoma"/>
                <a:cs typeface="B Nazanin" panose="00000400000000000000" pitchFamily="2" charset="-78"/>
              </a:rPr>
              <a:t> member</a:t>
            </a:r>
          </a:p>
          <a:p>
            <a:pPr marL="0" indent="0" algn="just" rtl="1">
              <a:lnSpc>
                <a:spcPct val="100000"/>
              </a:lnSpc>
              <a:spcBef>
                <a:spcPts val="561"/>
              </a:spcBef>
              <a:buClr>
                <a:srgbClr val="6F89F7"/>
              </a:buClr>
              <a:buNone/>
            </a:pPr>
            <a:endParaRPr lang="en-US" sz="2800" b="0" strike="noStrike" spc="-1" dirty="0">
              <a:solidFill>
                <a:srgbClr val="0034DC"/>
              </a:solidFill>
              <a:latin typeface="Tahoma"/>
              <a:cs typeface="B Nazanin" panose="00000400000000000000" pitchFamily="2" charset="-7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E9DA0FE-1F9C-C802-0E29-62DF08BC9658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C930E8D-91A1-801B-5FD1-AA89CD530B90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4000" b="1" strike="noStrike" spc="-1">
                <a:solidFill>
                  <a:srgbClr val="FF0000"/>
                </a:solidFill>
                <a:latin typeface="Tahoma"/>
                <a:cs typeface="Zar"/>
              </a:rPr>
              <a:t>نوع داده اي مجرد رشته</a:t>
            </a:r>
            <a:endParaRPr lang="en-US" sz="4000" b="0" strike="noStrike" spc="-1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838080" y="190512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rmAutofit fontScale="96000" lnSpcReduction="10000"/>
          </a:bodyPr>
          <a:lstStyle/>
          <a:p>
            <a:pPr marL="329040" indent="0" algn="r" rtl="1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fa-IR" sz="3200" b="0" strike="noStrike" spc="-1" dirty="0">
                <a:solidFill>
                  <a:srgbClr val="0034DC"/>
                </a:solidFill>
                <a:latin typeface="Tahoma"/>
                <a:cs typeface="Zar"/>
              </a:rPr>
              <a:t>عملکردهايي که مي توان براي رشته ها تعريف کرد مانند : </a:t>
            </a:r>
            <a:endParaRPr lang="en-US" sz="32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ايجاد يک رشته تهي جديد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خواندن يا نوشتن يک رشته 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ضميمه کردن دو رشته به يکديگر </a:t>
            </a:r>
            <a:r>
              <a:rPr lang="en-US" sz="1800" b="0" strike="noStrike" spc="-1" dirty="0">
                <a:solidFill>
                  <a:srgbClr val="202246"/>
                </a:solidFill>
                <a:latin typeface="Tahoma"/>
              </a:rPr>
              <a:t>(</a:t>
            </a:r>
            <a:r>
              <a:rPr lang="en-US" sz="1800" b="0" i="1" strike="noStrike" spc="-1" dirty="0">
                <a:solidFill>
                  <a:srgbClr val="202246"/>
                </a:solidFill>
                <a:latin typeface="Tahoma"/>
              </a:rPr>
              <a:t>concatenation) 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کپي کردن يک رشته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مقايسه رشته ها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درج کردن يک زير رشته به داخل رشته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برداشتن يک زير رشته از يک رشته مشخص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  <a:p>
            <a:pPr marL="329040" indent="-329040" algn="r" rtl="1">
              <a:lnSpc>
                <a:spcPct val="130000"/>
              </a:lnSpc>
              <a:spcBef>
                <a:spcPts val="360"/>
              </a:spcBef>
              <a:buClr>
                <a:srgbClr val="993300"/>
              </a:buClr>
              <a:buFont typeface="Symbol" charset="2"/>
              <a:buChar char=""/>
              <a:tabLst>
                <a:tab pos="0" algn="l"/>
              </a:tabLst>
            </a:pPr>
            <a:r>
              <a:rPr lang="fa-IR" sz="1800" b="0" strike="noStrike" spc="-1" dirty="0">
                <a:solidFill>
                  <a:srgbClr val="202246"/>
                </a:solidFill>
                <a:latin typeface="Tahoma"/>
                <a:cs typeface="B Roya"/>
              </a:rPr>
              <a:t>پيدا کردن يک </a:t>
            </a:r>
            <a:r>
              <a:rPr lang="fa-IR" sz="1800" b="0" strike="noStrike" spc="-1" dirty="0" smtClean="0">
                <a:solidFill>
                  <a:srgbClr val="202246"/>
                </a:solidFill>
                <a:latin typeface="Tahoma"/>
                <a:cs typeface="B Roya"/>
              </a:rPr>
              <a:t>الگو(</a:t>
            </a:r>
            <a:r>
              <a:rPr lang="en-US" sz="1800" spc="-1" dirty="0">
                <a:solidFill>
                  <a:srgbClr val="202246"/>
                </a:solidFill>
                <a:latin typeface="Tahoma"/>
              </a:rPr>
              <a:t>pattern</a:t>
            </a:r>
            <a:r>
              <a:rPr lang="fa-IR" sz="1800" b="0" strike="noStrike" spc="-1" dirty="0" smtClean="0">
                <a:solidFill>
                  <a:srgbClr val="202246"/>
                </a:solidFill>
                <a:latin typeface="Tahoma"/>
                <a:cs typeface="B Roya"/>
              </a:rPr>
              <a:t>)</a:t>
            </a:r>
            <a:r>
              <a:rPr lang="fa-IR" sz="1800" b="0" strike="noStrike" spc="-1" dirty="0" smtClean="0">
                <a:solidFill>
                  <a:srgbClr val="202246"/>
                </a:solidFill>
                <a:latin typeface="Tahoma"/>
              </a:rPr>
              <a:t> </a:t>
            </a:r>
            <a:r>
              <a:rPr lang="en-US" sz="1800" b="0" strike="noStrike" spc="-1" dirty="0" err="1" smtClean="0">
                <a:solidFill>
                  <a:srgbClr val="202246"/>
                </a:solidFill>
                <a:latin typeface="Tahoma"/>
              </a:rPr>
              <a:t>يا</a:t>
            </a:r>
            <a:r>
              <a:rPr lang="en-US" sz="1800" b="0" strike="noStrike" spc="-1" dirty="0" smtClean="0">
                <a:solidFill>
                  <a:srgbClr val="202246"/>
                </a:solidFill>
                <a:latin typeface="Tahoma"/>
              </a:rPr>
              <a:t> </a:t>
            </a:r>
            <a:r>
              <a:rPr lang="en-US" sz="1800" b="0" strike="noStrike" spc="-1" dirty="0" err="1">
                <a:solidFill>
                  <a:srgbClr val="202246"/>
                </a:solidFill>
                <a:latin typeface="Tahoma"/>
              </a:rPr>
              <a:t>عبارت</a:t>
            </a:r>
            <a:r>
              <a:rPr lang="en-US" sz="1800" b="0" strike="noStrike" spc="-1" dirty="0">
                <a:solidFill>
                  <a:srgbClr val="202246"/>
                </a:solidFill>
                <a:latin typeface="Tahoma"/>
              </a:rPr>
              <a:t> </a:t>
            </a:r>
            <a:r>
              <a:rPr lang="en-US" sz="1800" b="0" strike="noStrike" spc="-1" dirty="0" err="1">
                <a:solidFill>
                  <a:srgbClr val="202246"/>
                </a:solidFill>
                <a:latin typeface="Tahoma"/>
              </a:rPr>
              <a:t>در</a:t>
            </a:r>
            <a:r>
              <a:rPr lang="en-US" sz="1800" b="0" strike="noStrike" spc="-1" dirty="0">
                <a:solidFill>
                  <a:srgbClr val="202246"/>
                </a:solidFill>
                <a:latin typeface="Tahoma"/>
              </a:rPr>
              <a:t> </a:t>
            </a:r>
            <a:r>
              <a:rPr lang="en-US" sz="1800" b="0" strike="noStrike" spc="-1" dirty="0" err="1">
                <a:solidFill>
                  <a:srgbClr val="202246"/>
                </a:solidFill>
                <a:latin typeface="Tahoma"/>
              </a:rPr>
              <a:t>يک</a:t>
            </a:r>
            <a:r>
              <a:rPr lang="en-US" sz="1800" b="0" strike="noStrike" spc="-1" dirty="0">
                <a:solidFill>
                  <a:srgbClr val="202246"/>
                </a:solidFill>
                <a:latin typeface="Tahoma"/>
              </a:rPr>
              <a:t> </a:t>
            </a:r>
            <a:r>
              <a:rPr lang="en-US" sz="1800" b="0" strike="noStrike" spc="-1" dirty="0" err="1">
                <a:solidFill>
                  <a:srgbClr val="202246"/>
                </a:solidFill>
                <a:latin typeface="Tahoma"/>
              </a:rPr>
              <a:t>رشته</a:t>
            </a:r>
            <a:endParaRPr lang="en-US" sz="1800" b="0" strike="noStrike" spc="-1" dirty="0">
              <a:solidFill>
                <a:srgbClr val="0034DC"/>
              </a:solidFill>
              <a:latin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1B33DC7-AFE9-58D9-10D6-4F7CDF361BDD}"/>
              </a:ext>
            </a:extLst>
          </p:cNvPr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CCEB0A3-9C2D-3F22-114F-D2BB24BC0790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DFB2A-5E1B-47B0-AE79-90A6459DE183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200" b="1" strike="noStrike" spc="-1" dirty="0">
                <a:solidFill>
                  <a:srgbClr val="FF0000"/>
                </a:solidFill>
                <a:latin typeface="Tahoma"/>
                <a:cs typeface="Zar"/>
              </a:rPr>
              <a:t>نوع داده اي مجرد رشته</a:t>
            </a:r>
            <a:endParaRPr lang="en-US" sz="32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969" name="Text Box 22"/>
          <p:cNvSpPr/>
          <p:nvPr/>
        </p:nvSpPr>
        <p:spPr>
          <a:xfrm>
            <a:off x="609480" y="1484280"/>
            <a:ext cx="7994160" cy="25070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fa-IR" sz="3200" b="0" strike="noStrike" spc="-1" dirty="0">
                <a:solidFill>
                  <a:srgbClr val="0034DC"/>
                </a:solidFill>
                <a:latin typeface="Tahoma"/>
                <a:cs typeface="Zar"/>
              </a:rPr>
              <a:t>نحوه ذخيره سازي در حافظه :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1066680" lvl="4" indent="-609480" algn="r" rtl="1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fa-IR" sz="2400" b="0" strike="noStrike" spc="-1" dirty="0">
                <a:solidFill>
                  <a:srgbClr val="000000"/>
                </a:solidFill>
                <a:latin typeface="Tahoma"/>
                <a:cs typeface="Zar"/>
              </a:rPr>
              <a:t>در زبان 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C ،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رشته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ها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به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صورت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آرايه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هاي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کاراکتري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که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به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کاراکترتهي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، \0،ختم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مي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شوند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نگهداري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مي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ahoma"/>
              </a:rPr>
              <a:t>گردد</a:t>
            </a:r>
            <a:r>
              <a:rPr lang="en-US" sz="2400" b="0" strike="noStrike" spc="-1" dirty="0">
                <a:solidFill>
                  <a:srgbClr val="000000"/>
                </a:solidFill>
                <a:latin typeface="Tahoma"/>
              </a:rPr>
              <a:t>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r" rtl="1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Text Box 23"/>
          <p:cNvSpPr/>
          <p:nvPr/>
        </p:nvSpPr>
        <p:spPr>
          <a:xfrm>
            <a:off x="725400" y="4889520"/>
            <a:ext cx="4681080" cy="36787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1" i="1" strike="noStrike" spc="-1" dirty="0">
                <a:solidFill>
                  <a:srgbClr val="C00000"/>
                </a:solidFill>
                <a:latin typeface="Perpetua"/>
              </a:rPr>
              <a:t>char  s[] = {"dog”</a:t>
            </a:r>
            <a:r>
              <a:rPr lang="en-US" sz="1800" b="1" strike="noStrike" spc="-1" dirty="0">
                <a:solidFill>
                  <a:srgbClr val="C00000"/>
                </a:solidFill>
                <a:latin typeface="Perpetua"/>
              </a:rPr>
              <a:t>};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71" name="Group 42"/>
          <p:cNvGraphicFramePr/>
          <p:nvPr>
            <p:extLst>
              <p:ext uri="{D42A27DB-BD31-4B8C-83A1-F6EECF244321}">
                <p14:modId xmlns:p14="http://schemas.microsoft.com/office/powerpoint/2010/main" val="2200821806"/>
              </p:ext>
            </p:extLst>
          </p:nvPr>
        </p:nvGraphicFramePr>
        <p:xfrm>
          <a:off x="826920" y="3933720"/>
          <a:ext cx="3960360" cy="640080"/>
        </p:xfrm>
        <a:graphic>
          <a:graphicData uri="http://schemas.openxmlformats.org/drawingml/2006/table">
            <a:tbl>
              <a:tblPr/>
              <a:tblGrid>
                <a:gridCol w="10159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7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11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479"/>
                        </a:spcBef>
                        <a:tabLst>
                          <a:tab pos="0" algn="l"/>
                        </a:tabLst>
                      </a:pPr>
                      <a:r>
                        <a:rPr lang="en-US" sz="2400" b="1" strike="noStrike" spc="-1" dirty="0">
                          <a:solidFill>
                            <a:srgbClr val="40458C"/>
                          </a:solidFill>
                          <a:latin typeface="Arial"/>
                        </a:rPr>
                        <a:t>d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28080">
                      <a:solidFill>
                        <a:srgbClr val="40458C"/>
                      </a:solidFill>
                    </a:lnL>
                    <a:lnR w="12240">
                      <a:solidFill>
                        <a:srgbClr val="40458C"/>
                      </a:solidFill>
                    </a:lnR>
                    <a:lnT w="28080">
                      <a:solidFill>
                        <a:srgbClr val="40458C"/>
                      </a:solidFill>
                    </a:lnT>
                    <a:lnB w="28080">
                      <a:solidFill>
                        <a:srgbClr val="40458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479"/>
                        </a:spcBef>
                        <a:tabLst>
                          <a:tab pos="0" algn="l"/>
                        </a:tabLst>
                      </a:pPr>
                      <a:r>
                        <a:rPr lang="en-US" sz="2400" b="1" strike="noStrike" spc="-1" dirty="0">
                          <a:solidFill>
                            <a:srgbClr val="40458C"/>
                          </a:solidFill>
                          <a:latin typeface="Arial"/>
                        </a:rPr>
                        <a:t>o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58C"/>
                      </a:solidFill>
                    </a:lnL>
                    <a:lnR w="12240">
                      <a:solidFill>
                        <a:srgbClr val="40458C"/>
                      </a:solidFill>
                    </a:lnR>
                    <a:lnT w="28080">
                      <a:solidFill>
                        <a:srgbClr val="40458C"/>
                      </a:solidFill>
                    </a:lnT>
                    <a:lnB w="28080">
                      <a:solidFill>
                        <a:srgbClr val="40458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479"/>
                        </a:spcBef>
                        <a:tabLst>
                          <a:tab pos="0" algn="l"/>
                        </a:tabLst>
                      </a:pPr>
                      <a:r>
                        <a:rPr lang="en-US" sz="2400" b="1" strike="noStrike" spc="-1" dirty="0">
                          <a:solidFill>
                            <a:srgbClr val="40458C"/>
                          </a:solidFill>
                          <a:latin typeface="Arial"/>
                        </a:rPr>
                        <a:t>g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58C"/>
                      </a:solidFill>
                    </a:lnL>
                    <a:lnR w="12240">
                      <a:solidFill>
                        <a:srgbClr val="40458C"/>
                      </a:solidFill>
                    </a:lnR>
                    <a:lnT w="28080">
                      <a:solidFill>
                        <a:srgbClr val="40458C"/>
                      </a:solidFill>
                    </a:lnT>
                    <a:lnB w="28080">
                      <a:solidFill>
                        <a:srgbClr val="40458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479"/>
                        </a:spcBef>
                        <a:tabLst>
                          <a:tab pos="0" algn="l"/>
                        </a:tabLst>
                      </a:pPr>
                      <a:r>
                        <a:rPr lang="en-US" sz="2400" b="1" strike="noStrike" spc="-1" dirty="0">
                          <a:solidFill>
                            <a:srgbClr val="40458C"/>
                          </a:solidFill>
                          <a:latin typeface="Arial"/>
                        </a:rPr>
                        <a:t>\0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0458C"/>
                      </a:solidFill>
                    </a:lnL>
                    <a:lnR w="28080">
                      <a:solidFill>
                        <a:srgbClr val="40458C"/>
                      </a:solidFill>
                    </a:lnR>
                    <a:lnT w="28080">
                      <a:solidFill>
                        <a:srgbClr val="40458C"/>
                      </a:solidFill>
                    </a:lnT>
                    <a:lnB w="28080">
                      <a:solidFill>
                        <a:srgbClr val="40458C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2" name="Text Box 43"/>
          <p:cNvSpPr/>
          <p:nvPr/>
        </p:nvSpPr>
        <p:spPr>
          <a:xfrm>
            <a:off x="826920" y="3357720"/>
            <a:ext cx="396036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>
                <a:solidFill>
                  <a:srgbClr val="40458C"/>
                </a:solidFill>
                <a:latin typeface="Perpetua"/>
              </a:rPr>
              <a:t>s[0]	s[1]	  s[2]	     s[3]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Cloud Callout 10"/>
          <p:cNvSpPr/>
          <p:nvPr/>
        </p:nvSpPr>
        <p:spPr>
          <a:xfrm>
            <a:off x="5559480" y="4235400"/>
            <a:ext cx="2504880" cy="1155960"/>
          </a:xfrm>
          <a:prstGeom prst="cloudCallout">
            <a:avLst>
              <a:gd name="adj1" fmla="val -67463"/>
              <a:gd name="adj2" fmla="val -49500"/>
            </a:avLst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457200" indent="-457200" algn="ctr" rtl="1"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fa-IR" sz="1800" b="0" strike="noStrike" spc="-1">
                <a:solidFill>
                  <a:srgbClr val="C00000"/>
                </a:solidFill>
                <a:latin typeface="Tahoma"/>
                <a:cs typeface="Times New Roman"/>
              </a:rPr>
              <a:t>نمايش رشته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algn="ctr" rtl="1">
              <a:lnSpc>
                <a:spcPct val="100000"/>
              </a:lnSpc>
              <a:spcBef>
                <a:spcPts val="901"/>
              </a:spcBef>
              <a:tabLst>
                <a:tab pos="0" algn="l"/>
              </a:tabLst>
            </a:pPr>
            <a:r>
              <a:rPr lang="fa-IR" sz="1800" b="0" strike="noStrike" spc="-1">
                <a:solidFill>
                  <a:srgbClr val="C00000"/>
                </a:solidFill>
                <a:latin typeface="Tahoma"/>
                <a:cs typeface="Times New Roman"/>
              </a:rPr>
              <a:t>در زبان </a:t>
            </a:r>
            <a:r>
              <a:rPr lang="en-US" sz="1800" b="0" strike="noStrike" spc="-1">
                <a:solidFill>
                  <a:srgbClr val="C00000"/>
                </a:solidFill>
                <a:latin typeface="Tahoma"/>
              </a:rPr>
              <a:t>C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875037A-FB95-AE04-7A69-E8D76528272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D2DDF43-E61B-21F6-FD37-471952393534}"/>
              </a:ext>
            </a:extLst>
          </p:cNvPr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E6EA52-BC28-4DE8-BE01-ED5221A538F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4A3B6B-0593-8E9E-54AF-3B490CEA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>
            <a:extLst>
              <a:ext uri="{FF2B5EF4-FFF2-40B4-BE49-F238E27FC236}">
                <a16:creationId xmlns="" xmlns:a16="http://schemas.microsoft.com/office/drawing/2014/main" id="{F375C9A0-DFE4-99D1-9895-86103765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95200"/>
            <a:ext cx="7772040" cy="527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/>
          <a:p>
            <a:pPr indent="0" algn="r" rtl="1">
              <a:lnSpc>
                <a:spcPct val="100000"/>
              </a:lnSpc>
              <a:buNone/>
            </a:pPr>
            <a:r>
              <a:rPr lang="fa-IR" sz="3200" b="1" strike="noStrike" spc="-1" dirty="0">
                <a:solidFill>
                  <a:srgbClr val="FF0000"/>
                </a:solidFill>
                <a:latin typeface="Tahoma"/>
                <a:cs typeface="Zar"/>
              </a:rPr>
              <a:t>جستجوی الگو در رشته</a:t>
            </a:r>
            <a:endParaRPr lang="en-US" sz="3200" b="0" strike="noStrike" spc="-1" dirty="0">
              <a:solidFill>
                <a:srgbClr val="40458C"/>
              </a:solidFill>
              <a:latin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9E02907-B3D0-D3AB-7033-CB0A3998369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0C2AF3-F1A8-AB3A-4488-B2F11E6E2041}"/>
              </a:ext>
            </a:extLst>
          </p:cNvPr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E6EA52-BC28-4DE8-BE01-ED5221A538F2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68AC80-FADF-CDB2-1C0B-3F59FA75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00" y="1491507"/>
            <a:ext cx="6982799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509AE2-316D-2175-734F-0047BEF1785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rPr lang="fa-IR"/>
              <a:t>دانشگاه بوعلی سینا دانشکده مهندسی کامپيوتر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F9F5BB3-BD27-4A33-16A9-352710101476}"/>
              </a:ext>
            </a:extLst>
          </p:cNvPr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5191BE4-3EF9-45F1-8AD4-B6ED2CDB1F29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04970A7-F41C-4AB1-612D-4A66F72E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54" y="5152342"/>
            <a:ext cx="2324424" cy="85737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36CFD81E-AC84-90C2-0F3C-4F3A36BEBA4C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36728" y="397608"/>
            <a:ext cx="466753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search(pat, txt):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A loop to slide pat[] one by one */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For current index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, check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for pattern match */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 &lt; M):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j] !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pat[j]):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break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"Pattern found at index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Driver's Code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__name__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"AABAACAADAABAAABAA"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"AABA"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Function call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search(pat, txt)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418A91-004F-9CDD-8C49-6090F20E48F2}"/>
              </a:ext>
            </a:extLst>
          </p:cNvPr>
          <p:cNvSpPr txBox="1"/>
          <p:nvPr/>
        </p:nvSpPr>
        <p:spPr>
          <a:xfrm>
            <a:off x="4950048" y="2292060"/>
            <a:ext cx="4151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Time complexity: O((n-m+1)*m)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04CE39-C1B6-BEDB-EF80-05773071166D}"/>
              </a:ext>
            </a:extLst>
          </p:cNvPr>
          <p:cNvSpPr txBox="1"/>
          <p:nvPr/>
        </p:nvSpPr>
        <p:spPr>
          <a:xfrm>
            <a:off x="5710532" y="2759903"/>
            <a:ext cx="253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Auxiliary Space: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 O(1)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9433" y="4776716"/>
            <a:ext cx="4735773" cy="272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>
          <a:xfrm>
            <a:off x="1364800" y="152400"/>
            <a:ext cx="6400800" cy="609600"/>
          </a:xfrm>
        </p:spPr>
        <p:txBody>
          <a:bodyPr/>
          <a:lstStyle/>
          <a:p>
            <a:pPr eaLnBrk="1" hangingPunct="1"/>
            <a:r>
              <a:rPr lang="fa-IR" altLang="en-US" sz="3200" dirty="0" smtClean="0"/>
              <a:t>نوع داده انتزاعي </a:t>
            </a:r>
            <a:r>
              <a:rPr lang="en-US" altLang="en-US" sz="3200" dirty="0" smtClean="0"/>
              <a:t>Abstract Data Type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fa-IR" altLang="en-US" dirty="0"/>
              <a:t>نوع </a:t>
            </a:r>
            <a:r>
              <a:rPr lang="fa-IR" altLang="en-US" dirty="0" smtClean="0"/>
              <a:t>داده </a:t>
            </a:r>
            <a:r>
              <a:rPr lang="en-US" altLang="en-US" sz="2400" dirty="0" smtClean="0"/>
              <a:t>ADT</a:t>
            </a:r>
            <a:r>
              <a:rPr lang="fa-IR" altLang="en-US" sz="2400" dirty="0" smtClean="0"/>
              <a:t> </a:t>
            </a:r>
            <a:r>
              <a:rPr lang="fa-IR" altLang="en-US" dirty="0" smtClean="0"/>
              <a:t>یک </a:t>
            </a:r>
            <a:r>
              <a:rPr lang="fa-IR" altLang="en-US" dirty="0"/>
              <a:t>نوع (یا کلاس) برای اشیایی است که رفتار آنها با مجموعه ای از مقادیر و مجموعه ای از عملیات تعریف می شود. </a:t>
            </a:r>
            <a:endParaRPr lang="fa-IR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fa-IR" altLang="en-US" dirty="0" smtClean="0"/>
              <a:t>تعریف</a:t>
            </a:r>
            <a:r>
              <a:rPr lang="en-US" altLang="en-US" sz="2400" dirty="0" smtClean="0"/>
              <a:t>ADT </a:t>
            </a:r>
            <a:r>
              <a:rPr lang="fa-IR" altLang="en-US" sz="2400" dirty="0" smtClean="0"/>
              <a:t> </a:t>
            </a:r>
            <a:r>
              <a:rPr lang="fa-IR" altLang="en-US" dirty="0" smtClean="0"/>
              <a:t>فقط </a:t>
            </a:r>
            <a:r>
              <a:rPr lang="fa-IR" altLang="en-US" dirty="0"/>
              <a:t>به این موضوع اشاره می کند که چه عملیاتی باید انجام شود، اما نه اینکه چگونه این عملیات اجرا می شود. </a:t>
            </a:r>
            <a:endParaRPr lang="fa-IR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fa-IR" altLang="en-US" dirty="0" smtClean="0"/>
              <a:t>در واقع مشخص </a:t>
            </a:r>
            <a:r>
              <a:rPr lang="fa-IR" altLang="en-US" dirty="0"/>
              <a:t>نمی کند که چگونه داده ها در حافظه سازماندهی می شوند و از چه الگوریتم هایی برای اجرای عملیات استفاده می شود. </a:t>
            </a:r>
            <a:endParaRPr lang="fa-IR" altLang="en-US" dirty="0" smtClean="0"/>
          </a:p>
          <a:p>
            <a:pPr eaLnBrk="1" hangingPunct="1">
              <a:lnSpc>
                <a:spcPct val="150000"/>
              </a:lnSpc>
            </a:pPr>
            <a:r>
              <a:rPr lang="fa-IR" altLang="en-US" dirty="0" smtClean="0"/>
              <a:t>به این مفهوم "انتزاعی« (</a:t>
            </a:r>
            <a:r>
              <a:rPr lang="en-US" altLang="en-US" sz="2400" dirty="0" smtClean="0"/>
              <a:t>Abstract</a:t>
            </a:r>
            <a:r>
              <a:rPr lang="fa-IR" altLang="en-US" dirty="0" smtClean="0"/>
              <a:t>) </a:t>
            </a:r>
            <a:r>
              <a:rPr lang="fa-IR" altLang="en-US" dirty="0"/>
              <a:t>می گویند زیرا </a:t>
            </a:r>
            <a:r>
              <a:rPr lang="fa-IR" altLang="en-US" dirty="0" smtClean="0"/>
              <a:t>نمایی </a:t>
            </a:r>
            <a:r>
              <a:rPr lang="fa-IR" altLang="en-US" dirty="0"/>
              <a:t>مستقل از </a:t>
            </a:r>
            <a:r>
              <a:rPr lang="fa-IR" altLang="en-US" dirty="0" smtClean="0"/>
              <a:t>اجرای آن </a:t>
            </a:r>
            <a:r>
              <a:rPr lang="fa-IR" altLang="en-US" dirty="0"/>
              <a:t>را ارائه می </a:t>
            </a:r>
            <a:r>
              <a:rPr lang="fa-IR" altLang="en-US" dirty="0" smtClean="0"/>
              <a:t>دهد.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52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6400800" cy="609600"/>
          </a:xfrm>
        </p:spPr>
        <p:txBody>
          <a:bodyPr/>
          <a:lstStyle/>
          <a:p>
            <a:pPr eaLnBrk="1" hangingPunct="1"/>
            <a:r>
              <a:rPr lang="fa-IR" altLang="en-US" sz="3200" dirty="0" smtClean="0"/>
              <a:t>نوع داده انتزاعي</a:t>
            </a:r>
            <a:endParaRPr lang="en-US" altLang="en-US" sz="32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a-IR" altLang="en-US" dirty="0"/>
              <a:t>انواع داده مانند </a:t>
            </a:r>
            <a:r>
              <a:rPr lang="en-US" altLang="en-US" dirty="0" err="1"/>
              <a:t>int</a:t>
            </a:r>
            <a:r>
              <a:rPr lang="en-US" altLang="en-US" dirty="0"/>
              <a:t>، float، double، long </a:t>
            </a:r>
            <a:r>
              <a:rPr lang="fa-IR" altLang="en-US" dirty="0" smtClean="0"/>
              <a:t> و </a:t>
            </a:r>
            <a:r>
              <a:rPr lang="fa-IR" altLang="en-US" dirty="0"/>
              <a:t>... </a:t>
            </a:r>
            <a:r>
              <a:rPr lang="fa-IR" altLang="en-US" dirty="0" smtClean="0"/>
              <a:t>در واقع انواع </a:t>
            </a:r>
            <a:r>
              <a:rPr lang="fa-IR" altLang="en-US" dirty="0"/>
              <a:t>داده های </a:t>
            </a:r>
            <a:r>
              <a:rPr lang="fa-IR" altLang="en-US" dirty="0" smtClean="0"/>
              <a:t>داخلی (</a:t>
            </a:r>
            <a:r>
              <a:rPr lang="en-US" altLang="en-US" dirty="0"/>
              <a:t>in-built</a:t>
            </a:r>
            <a:r>
              <a:rPr lang="fa-IR" altLang="en-US" dirty="0" smtClean="0"/>
              <a:t>) </a:t>
            </a:r>
            <a:r>
              <a:rPr lang="fa-IR" altLang="en-US" dirty="0"/>
              <a:t>به حساب می آیند و می توانیم </a:t>
            </a:r>
            <a:r>
              <a:rPr lang="fa-IR" altLang="en-US" dirty="0" smtClean="0"/>
              <a:t>بر روی </a:t>
            </a:r>
            <a:r>
              <a:rPr lang="fa-IR" altLang="en-US" dirty="0"/>
              <a:t>آنها عملیات اولیه را انجام دهیم.</a:t>
            </a:r>
            <a:endParaRPr lang="fa-IR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76199" y="2286000"/>
            <a:ext cx="488854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1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6400800" cy="609600"/>
          </a:xfrm>
        </p:spPr>
        <p:txBody>
          <a:bodyPr/>
          <a:lstStyle/>
          <a:p>
            <a:pPr eaLnBrk="1" hangingPunct="1"/>
            <a:r>
              <a:rPr lang="fa-IR" altLang="en-US" sz="3200" dirty="0" smtClean="0"/>
              <a:t>نوع داده انتزاعي</a:t>
            </a:r>
            <a:endParaRPr lang="en-US" altLang="en-US" sz="32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595815" cy="4943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ADT</a:t>
            </a:r>
            <a:r>
              <a:rPr lang="fa-IR" altLang="en-US" dirty="0" smtClean="0"/>
              <a:t> يعني توصيف :</a:t>
            </a:r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داده ها </a:t>
            </a:r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عمليات روي داده ها</a:t>
            </a:r>
          </a:p>
          <a:p>
            <a:pPr eaLnBrk="1" hangingPunct="1">
              <a:lnSpc>
                <a:spcPct val="90000"/>
              </a:lnSpc>
            </a:pPr>
            <a:r>
              <a:rPr lang="fa-IR" altLang="en-US" dirty="0" smtClean="0"/>
              <a:t>مثال : مجموعه اعداد طبيعي </a:t>
            </a:r>
            <a:r>
              <a:rPr lang="en-US" altLang="en-US" dirty="0" smtClean="0"/>
              <a:t>N</a:t>
            </a:r>
            <a:endParaRPr lang="fa-IR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داده ها : اعداد طبيعي</a:t>
            </a:r>
            <a:r>
              <a:rPr lang="en-US" altLang="en-US" dirty="0" smtClean="0"/>
              <a:t>n=1,2,3,… </a:t>
            </a:r>
            <a:endParaRPr lang="fa-IR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عمليات:</a:t>
            </a:r>
          </a:p>
          <a:p>
            <a:pPr lvl="2" eaLnBrk="1" hangingPunct="1">
              <a:lnSpc>
                <a:spcPct val="90000"/>
              </a:lnSpc>
            </a:pPr>
            <a:r>
              <a:rPr lang="fa-IR" altLang="en-US" dirty="0" smtClean="0"/>
              <a:t> عضويت يک عدد در يک مجموعه </a:t>
            </a:r>
            <a:r>
              <a:rPr lang="en-US" altLang="en-US" dirty="0" smtClean="0"/>
              <a:t> n is-in N </a:t>
            </a:r>
          </a:p>
          <a:p>
            <a:pPr lvl="2" eaLnBrk="1" hangingPunct="1">
              <a:lnSpc>
                <a:spcPct val="90000"/>
              </a:lnSpc>
            </a:pPr>
            <a:r>
              <a:rPr lang="fa-IR" altLang="en-US" dirty="0" smtClean="0"/>
              <a:t>زير مجموعه : </a:t>
            </a:r>
            <a:r>
              <a:rPr lang="en-US" altLang="en-US" dirty="0" smtClean="0"/>
              <a:t>A={n| n =1..1200} </a:t>
            </a:r>
          </a:p>
          <a:p>
            <a:pPr lvl="2" eaLnBrk="1" hangingPunct="1">
              <a:lnSpc>
                <a:spcPct val="90000"/>
              </a:lnSpc>
            </a:pPr>
            <a:r>
              <a:rPr lang="fa-IR" altLang="en-US" dirty="0" smtClean="0"/>
              <a:t>اعمال مختلف روي زير مجموعه ها</a:t>
            </a:r>
          </a:p>
          <a:p>
            <a:pPr lvl="3" eaLnBrk="1" hangingPunct="1">
              <a:lnSpc>
                <a:spcPct val="90000"/>
              </a:lnSpc>
            </a:pPr>
            <a:r>
              <a:rPr lang="fa-IR" altLang="en-US" sz="1800" dirty="0" smtClean="0"/>
              <a:t>اشتراک، اجتماع ، تفاضل متقارن، </a:t>
            </a:r>
            <a:r>
              <a:rPr lang="en-US" altLang="en-US" sz="1800" dirty="0" smtClean="0"/>
              <a:t>Cardinality1</a:t>
            </a:r>
            <a:endParaRPr lang="fa-IR" alt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fa-IR" altLang="en-US" dirty="0" smtClean="0"/>
              <a:t>در </a:t>
            </a:r>
            <a:r>
              <a:rPr lang="en-US" altLang="en-US" dirty="0" smtClean="0"/>
              <a:t>ADT</a:t>
            </a:r>
            <a:r>
              <a:rPr lang="fa-IR" altLang="en-US" dirty="0" smtClean="0"/>
              <a:t> نحوه نمايش داخلي داده بوسيله كامپيوتر، مطرح نمي شود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1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Grp="1" noChangeArrowheads="1"/>
          </p:cNvSpPr>
          <p:nvPr>
            <p:ph type="title"/>
          </p:nvPr>
        </p:nvSpPr>
        <p:spPr>
          <a:xfrm>
            <a:off x="1187376" y="152400"/>
            <a:ext cx="5943600" cy="609600"/>
          </a:xfrm>
        </p:spPr>
        <p:txBody>
          <a:bodyPr/>
          <a:lstStyle/>
          <a:p>
            <a:pPr eaLnBrk="1" hangingPunct="1"/>
            <a:r>
              <a:rPr lang="fa-IR" altLang="en-US" dirty="0" smtClean="0"/>
              <a:t>نوع داده هاي اوليه در جاوا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a-IR" altLang="en-US" dirty="0" smtClean="0"/>
              <a:t>جاوا 8 نوع داده اوليه دارد: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err="1" smtClean="0">
                <a:solidFill>
                  <a:schemeClr val="tx2"/>
                </a:solidFill>
                <a:latin typeface="Verdana" pitchFamily="34" charset="0"/>
              </a:rPr>
              <a:t>boolean</a:t>
            </a:r>
            <a:endParaRPr lang="en-US" altLang="en-US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char</a:t>
            </a:r>
            <a:r>
              <a:rPr lang="en-US" altLang="en-US" dirty="0" smtClean="0">
                <a:solidFill>
                  <a:schemeClr val="tx2"/>
                </a:solidFill>
              </a:rPr>
              <a:t>, </a:t>
            </a: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byte</a:t>
            </a:r>
            <a:r>
              <a:rPr lang="en-US" altLang="en-US" dirty="0" smtClean="0">
                <a:solidFill>
                  <a:schemeClr val="tx2"/>
                </a:solidFill>
              </a:rPr>
              <a:t>, </a:t>
            </a: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short</a:t>
            </a:r>
            <a:r>
              <a:rPr lang="en-US" altLang="en-US" dirty="0" smtClean="0">
                <a:solidFill>
                  <a:schemeClr val="tx2"/>
                </a:solidFill>
              </a:rPr>
              <a:t>, </a:t>
            </a:r>
            <a:r>
              <a:rPr lang="en-US" altLang="en-US" dirty="0" err="1" smtClean="0">
                <a:solidFill>
                  <a:schemeClr val="tx2"/>
                </a:solidFill>
                <a:latin typeface="Verdana" pitchFamily="34" charset="0"/>
              </a:rPr>
              <a:t>int</a:t>
            </a:r>
            <a:r>
              <a:rPr lang="en-US" altLang="en-US" dirty="0" smtClean="0">
                <a:solidFill>
                  <a:schemeClr val="tx2"/>
                </a:solidFill>
              </a:rPr>
              <a:t>, </a:t>
            </a: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long</a:t>
            </a:r>
            <a:endParaRPr lang="en-US" altLang="en-US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float</a:t>
            </a:r>
            <a:r>
              <a:rPr lang="en-US" altLang="en-US" dirty="0" smtClean="0">
                <a:solidFill>
                  <a:schemeClr val="tx2"/>
                </a:solidFill>
              </a:rPr>
              <a:t>, </a:t>
            </a:r>
            <a:r>
              <a:rPr lang="en-US" altLang="en-US" dirty="0" smtClean="0">
                <a:solidFill>
                  <a:schemeClr val="tx2"/>
                </a:solidFill>
                <a:latin typeface="Verdana" pitchFamily="34" charset="0"/>
              </a:rPr>
              <a:t>double</a:t>
            </a:r>
            <a:endParaRPr lang="en-US" altLang="en-US" sz="28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fa-IR" altLang="en-US" dirty="0" smtClean="0"/>
              <a:t>هر نوع داده اوليه:</a:t>
            </a:r>
            <a:endParaRPr lang="en-US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مجموعه مقاديري دارد</a:t>
            </a:r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نحوه نمايشي دارد</a:t>
            </a:r>
          </a:p>
          <a:p>
            <a:pPr lvl="1" eaLnBrk="1" hangingPunct="1">
              <a:lnSpc>
                <a:spcPct val="90000"/>
              </a:lnSpc>
            </a:pPr>
            <a:r>
              <a:rPr lang="fa-IR" altLang="en-US" dirty="0" smtClean="0"/>
              <a:t>مجموعه عملياتي دارد</a:t>
            </a:r>
          </a:p>
          <a:p>
            <a:pPr eaLnBrk="1" hangingPunct="1">
              <a:lnSpc>
                <a:spcPct val="90000"/>
              </a:lnSpc>
            </a:pPr>
            <a:endParaRPr lang="fa-IR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fa-IR" altLang="en-US" dirty="0" smtClean="0"/>
              <a:t>برنامه نويس نمي تواند اين مشخصات را تغيير دهد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7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953</TotalTime>
  <Words>3245</Words>
  <Application>Microsoft Office PowerPoint</Application>
  <PresentationFormat>On-screen Show (4:3)</PresentationFormat>
  <Paragraphs>575</Paragraphs>
  <Slides>54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Blueprint</vt:lpstr>
      <vt:lpstr>Blueprint</vt:lpstr>
      <vt:lpstr>Blueprint</vt:lpstr>
      <vt:lpstr>Blueprint</vt:lpstr>
      <vt:lpstr>Capsules</vt:lpstr>
      <vt:lpstr>Equation.DSMT4</vt:lpstr>
      <vt:lpstr>آرايه ها و ساختارها</vt:lpstr>
      <vt:lpstr>آرايه ها </vt:lpstr>
      <vt:lpstr>Data</vt:lpstr>
      <vt:lpstr>نوع داده Data Types</vt:lpstr>
      <vt:lpstr>نوع داده اي مجرد</vt:lpstr>
      <vt:lpstr>نوع داده انتزاعي Abstract Data Type</vt:lpstr>
      <vt:lpstr>نوع داده انتزاعي</vt:lpstr>
      <vt:lpstr>نوع داده انتزاعي</vt:lpstr>
      <vt:lpstr>نوع داده هاي اوليه در جاوا</vt:lpstr>
      <vt:lpstr>مثال : اعداد گويا</vt:lpstr>
      <vt:lpstr>نوع داده اي مجرد عدد طبيعي</vt:lpstr>
      <vt:lpstr>آرايه ، ساختار و يونيون</vt:lpstr>
      <vt:lpstr>ساختارها</vt:lpstr>
      <vt:lpstr>يونيون</vt:lpstr>
      <vt:lpstr>آرايه به عنوان يک نوع داده مجرد</vt:lpstr>
      <vt:lpstr>ليست ها</vt:lpstr>
      <vt:lpstr>ليست ها</vt:lpstr>
      <vt:lpstr>نوع داده اي مجرد چند جمله اي 1</vt:lpstr>
      <vt:lpstr>نوع داده اي مجرد چند جمله اي 2</vt:lpstr>
      <vt:lpstr>نوع داده اي مجرد چند جمله اي 3</vt:lpstr>
      <vt:lpstr>نوع داده اي مجرد چند جمله اي 4</vt:lpstr>
      <vt:lpstr>نوع داده اي مجرد چند جمله اي 5</vt:lpstr>
      <vt:lpstr>نوع داده اي مجرد چند جمله اي 6</vt:lpstr>
      <vt:lpstr>نوع داده اي مجرد چند جمله اي 7</vt:lpstr>
      <vt:lpstr>نوع داده اي مجرد چند جمله اي 8</vt:lpstr>
      <vt:lpstr>ماتريس اسپارس</vt:lpstr>
      <vt:lpstr>ماتريس اسپارس</vt:lpstr>
      <vt:lpstr>ماتريس اسپارس</vt:lpstr>
      <vt:lpstr>ماتريس اسپارس</vt:lpstr>
      <vt:lpstr>ترانهاده يک ماتريس اسپارس</vt:lpstr>
      <vt:lpstr>ترانهاده يک ماتريس اسپارس</vt:lpstr>
      <vt:lpstr>PowerPoint Presentation</vt:lpstr>
      <vt:lpstr>الگوريتم ترانهاده </vt:lpstr>
      <vt:lpstr>بحث در مورد الگوريتم ترانهاده</vt:lpstr>
      <vt:lpstr>الگوريتم ترانهاده سريع</vt:lpstr>
      <vt:lpstr>PowerPoint Presentation</vt:lpstr>
      <vt:lpstr>PowerPoint Presentation</vt:lpstr>
      <vt:lpstr>بحث در مورد الگوريتم ترانهاده سريع</vt:lpstr>
      <vt:lpstr>بحث در مورد الگوريتم ترانهاده سريع</vt:lpstr>
      <vt:lpstr>ذخیره آرایه ها به صورت یک بعدی</vt:lpstr>
      <vt:lpstr>نمايش آرايه ها</vt:lpstr>
      <vt:lpstr> پياده سازي آرايه هاي چند بعدي</vt:lpstr>
      <vt:lpstr> پياده سازي آرايه هاي چند بعدي به روش سطری</vt:lpstr>
      <vt:lpstr> پياده سازي آرايه هاي چند بعدي به روش ستونی</vt:lpstr>
      <vt:lpstr> پياده سازي آرايه هاي چند بعدي</vt:lpstr>
      <vt:lpstr> پياده سازي آرايه هاي سه بعدي</vt:lpstr>
      <vt:lpstr> پياده سازي آرايه هاي چند بعدي به روش سطری</vt:lpstr>
      <vt:lpstr> پياده سازي آرايه هاي چند بعدي به روش ستونی</vt:lpstr>
      <vt:lpstr>مثال</vt:lpstr>
      <vt:lpstr>مثال</vt:lpstr>
      <vt:lpstr>نوع داده اي مجرد رشته</vt:lpstr>
      <vt:lpstr>نوع داده اي مجرد رشته</vt:lpstr>
      <vt:lpstr>جستجوی الگو در رشته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</dc:title>
  <dc:creator>A.Javidani</dc:creator>
  <cp:lastModifiedBy>Me</cp:lastModifiedBy>
  <cp:revision>1623</cp:revision>
  <dcterms:created xsi:type="dcterms:W3CDTF">2000-10-26T15:38:46Z</dcterms:created>
  <dcterms:modified xsi:type="dcterms:W3CDTF">2024-10-11T14:03:51Z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3</vt:r8>
  </property>
  <property fmtid="{D5CDD505-2E9C-101B-9397-08002B2CF9AE}" pid="3" name="PresentationFormat">
    <vt:lpwstr>On-screen Show (4:3)</vt:lpwstr>
  </property>
  <property fmtid="{D5CDD505-2E9C-101B-9397-08002B2CF9AE}" pid="4" name="Slides">
    <vt:r8>45</vt:r8>
  </property>
</Properties>
</file>